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60" r:id="rId5"/>
    <p:sldId id="263" r:id="rId6"/>
    <p:sldId id="267" r:id="rId7"/>
    <p:sldId id="264" r:id="rId8"/>
    <p:sldId id="284" r:id="rId9"/>
    <p:sldId id="285" r:id="rId10"/>
    <p:sldId id="286" r:id="rId11"/>
    <p:sldId id="287" r:id="rId12"/>
    <p:sldId id="288" r:id="rId13"/>
    <p:sldId id="289" r:id="rId14"/>
    <p:sldId id="300" r:id="rId15"/>
    <p:sldId id="290" r:id="rId16"/>
    <p:sldId id="293" r:id="rId17"/>
    <p:sldId id="301" r:id="rId18"/>
    <p:sldId id="295" r:id="rId19"/>
    <p:sldId id="296" r:id="rId20"/>
    <p:sldId id="291" r:id="rId21"/>
    <p:sldId id="292" r:id="rId22"/>
    <p:sldId id="294" r:id="rId23"/>
    <p:sldId id="297" r:id="rId24"/>
    <p:sldId id="298" r:id="rId25"/>
    <p:sldId id="299" r:id="rId26"/>
    <p:sldId id="271" r:id="rId27"/>
    <p:sldId id="283" r:id="rId28"/>
    <p:sldId id="269" r:id="rId29"/>
    <p:sldId id="268" r:id="rId30"/>
    <p:sldId id="30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4660"/>
  </p:normalViewPr>
  <p:slideViewPr>
    <p:cSldViewPr snapToGrid="0">
      <p:cViewPr varScale="1">
        <p:scale>
          <a:sx n="84" d="100"/>
          <a:sy n="84" d="100"/>
        </p:scale>
        <p:origin x="91" y="130"/>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E8B4E-BAD9-4FD4-B44E-3CC5016C176F}"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399E8-FB1B-4AC6-A363-2D8C9AC35D4D}" type="slidenum">
              <a:rPr lang="zh-CN" altLang="en-US" smtClean="0"/>
              <a:t>‹#›</a:t>
            </a:fld>
            <a:endParaRPr lang="zh-CN" altLang="en-US"/>
          </a:p>
        </p:txBody>
      </p:sp>
    </p:spTree>
    <p:extLst>
      <p:ext uri="{BB962C8B-B14F-4D97-AF65-F5344CB8AC3E}">
        <p14:creationId xmlns:p14="http://schemas.microsoft.com/office/powerpoint/2010/main" val="95995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a:t>
            </a:fld>
            <a:endParaRPr lang="zh-CN" altLang="en-US"/>
          </a:p>
        </p:txBody>
      </p:sp>
    </p:spTree>
    <p:extLst>
      <p:ext uri="{BB962C8B-B14F-4D97-AF65-F5344CB8AC3E}">
        <p14:creationId xmlns:p14="http://schemas.microsoft.com/office/powerpoint/2010/main" val="310153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10</a:t>
            </a:fld>
            <a:endParaRPr lang="zh-CN" altLang="en-US"/>
          </a:p>
        </p:txBody>
      </p:sp>
    </p:spTree>
    <p:extLst>
      <p:ext uri="{BB962C8B-B14F-4D97-AF65-F5344CB8AC3E}">
        <p14:creationId xmlns:p14="http://schemas.microsoft.com/office/powerpoint/2010/main" val="335282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11</a:t>
            </a:fld>
            <a:endParaRPr lang="zh-CN" altLang="en-US"/>
          </a:p>
        </p:txBody>
      </p:sp>
    </p:spTree>
    <p:extLst>
      <p:ext uri="{BB962C8B-B14F-4D97-AF65-F5344CB8AC3E}">
        <p14:creationId xmlns:p14="http://schemas.microsoft.com/office/powerpoint/2010/main" val="249248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12</a:t>
            </a:fld>
            <a:endParaRPr lang="zh-CN" altLang="en-US"/>
          </a:p>
        </p:txBody>
      </p:sp>
    </p:spTree>
    <p:extLst>
      <p:ext uri="{BB962C8B-B14F-4D97-AF65-F5344CB8AC3E}">
        <p14:creationId xmlns:p14="http://schemas.microsoft.com/office/powerpoint/2010/main" val="238196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13</a:t>
            </a:fld>
            <a:endParaRPr lang="zh-CN" altLang="en-US"/>
          </a:p>
        </p:txBody>
      </p:sp>
    </p:spTree>
    <p:extLst>
      <p:ext uri="{BB962C8B-B14F-4D97-AF65-F5344CB8AC3E}">
        <p14:creationId xmlns:p14="http://schemas.microsoft.com/office/powerpoint/2010/main" val="163154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14</a:t>
            </a:fld>
            <a:endParaRPr lang="zh-CN" altLang="en-US"/>
          </a:p>
        </p:txBody>
      </p:sp>
    </p:spTree>
    <p:extLst>
      <p:ext uri="{BB962C8B-B14F-4D97-AF65-F5344CB8AC3E}">
        <p14:creationId xmlns:p14="http://schemas.microsoft.com/office/powerpoint/2010/main" val="236251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15</a:t>
            </a:fld>
            <a:endParaRPr lang="zh-CN" altLang="en-US"/>
          </a:p>
        </p:txBody>
      </p:sp>
    </p:spTree>
    <p:extLst>
      <p:ext uri="{BB962C8B-B14F-4D97-AF65-F5344CB8AC3E}">
        <p14:creationId xmlns:p14="http://schemas.microsoft.com/office/powerpoint/2010/main" val="4058907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16</a:t>
            </a:fld>
            <a:endParaRPr lang="zh-CN" altLang="en-US"/>
          </a:p>
        </p:txBody>
      </p:sp>
    </p:spTree>
    <p:extLst>
      <p:ext uri="{BB962C8B-B14F-4D97-AF65-F5344CB8AC3E}">
        <p14:creationId xmlns:p14="http://schemas.microsoft.com/office/powerpoint/2010/main" val="2162244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17</a:t>
            </a:fld>
            <a:endParaRPr lang="zh-CN" altLang="en-US"/>
          </a:p>
        </p:txBody>
      </p:sp>
    </p:spTree>
    <p:extLst>
      <p:ext uri="{BB962C8B-B14F-4D97-AF65-F5344CB8AC3E}">
        <p14:creationId xmlns:p14="http://schemas.microsoft.com/office/powerpoint/2010/main" val="2822151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18</a:t>
            </a:fld>
            <a:endParaRPr lang="zh-CN" altLang="en-US"/>
          </a:p>
        </p:txBody>
      </p:sp>
    </p:spTree>
    <p:extLst>
      <p:ext uri="{BB962C8B-B14F-4D97-AF65-F5344CB8AC3E}">
        <p14:creationId xmlns:p14="http://schemas.microsoft.com/office/powerpoint/2010/main" val="3464237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19</a:t>
            </a:fld>
            <a:endParaRPr lang="zh-CN" altLang="en-US"/>
          </a:p>
        </p:txBody>
      </p:sp>
    </p:spTree>
    <p:extLst>
      <p:ext uri="{BB962C8B-B14F-4D97-AF65-F5344CB8AC3E}">
        <p14:creationId xmlns:p14="http://schemas.microsoft.com/office/powerpoint/2010/main" val="388079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a:t>
            </a:fld>
            <a:endParaRPr lang="zh-CN" altLang="en-US"/>
          </a:p>
        </p:txBody>
      </p:sp>
    </p:spTree>
    <p:extLst>
      <p:ext uri="{BB962C8B-B14F-4D97-AF65-F5344CB8AC3E}">
        <p14:creationId xmlns:p14="http://schemas.microsoft.com/office/powerpoint/2010/main" val="818921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20</a:t>
            </a:fld>
            <a:endParaRPr lang="zh-CN" altLang="en-US"/>
          </a:p>
        </p:txBody>
      </p:sp>
    </p:spTree>
    <p:extLst>
      <p:ext uri="{BB962C8B-B14F-4D97-AF65-F5344CB8AC3E}">
        <p14:creationId xmlns:p14="http://schemas.microsoft.com/office/powerpoint/2010/main" val="339367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21</a:t>
            </a:fld>
            <a:endParaRPr lang="zh-CN" altLang="en-US"/>
          </a:p>
        </p:txBody>
      </p:sp>
    </p:spTree>
    <p:extLst>
      <p:ext uri="{BB962C8B-B14F-4D97-AF65-F5344CB8AC3E}">
        <p14:creationId xmlns:p14="http://schemas.microsoft.com/office/powerpoint/2010/main" val="4182099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22</a:t>
            </a:fld>
            <a:endParaRPr lang="zh-CN" altLang="en-US"/>
          </a:p>
        </p:txBody>
      </p:sp>
    </p:spTree>
    <p:extLst>
      <p:ext uri="{BB962C8B-B14F-4D97-AF65-F5344CB8AC3E}">
        <p14:creationId xmlns:p14="http://schemas.microsoft.com/office/powerpoint/2010/main" val="268824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23</a:t>
            </a:fld>
            <a:endParaRPr lang="zh-CN" altLang="en-US"/>
          </a:p>
        </p:txBody>
      </p:sp>
    </p:spTree>
    <p:extLst>
      <p:ext uri="{BB962C8B-B14F-4D97-AF65-F5344CB8AC3E}">
        <p14:creationId xmlns:p14="http://schemas.microsoft.com/office/powerpoint/2010/main" val="1346690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24</a:t>
            </a:fld>
            <a:endParaRPr lang="zh-CN" altLang="en-US"/>
          </a:p>
        </p:txBody>
      </p:sp>
    </p:spTree>
    <p:extLst>
      <p:ext uri="{BB962C8B-B14F-4D97-AF65-F5344CB8AC3E}">
        <p14:creationId xmlns:p14="http://schemas.microsoft.com/office/powerpoint/2010/main" val="594974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25</a:t>
            </a:fld>
            <a:endParaRPr lang="zh-CN" altLang="en-US"/>
          </a:p>
        </p:txBody>
      </p:sp>
    </p:spTree>
    <p:extLst>
      <p:ext uri="{BB962C8B-B14F-4D97-AF65-F5344CB8AC3E}">
        <p14:creationId xmlns:p14="http://schemas.microsoft.com/office/powerpoint/2010/main" val="9043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26</a:t>
            </a:fld>
            <a:endParaRPr lang="zh-CN" altLang="en-US"/>
          </a:p>
        </p:txBody>
      </p:sp>
    </p:spTree>
    <p:extLst>
      <p:ext uri="{BB962C8B-B14F-4D97-AF65-F5344CB8AC3E}">
        <p14:creationId xmlns:p14="http://schemas.microsoft.com/office/powerpoint/2010/main" val="640458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27</a:t>
            </a:fld>
            <a:endParaRPr lang="zh-CN" altLang="en-US"/>
          </a:p>
        </p:txBody>
      </p:sp>
    </p:spTree>
    <p:extLst>
      <p:ext uri="{BB962C8B-B14F-4D97-AF65-F5344CB8AC3E}">
        <p14:creationId xmlns:p14="http://schemas.microsoft.com/office/powerpoint/2010/main" val="103223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28</a:t>
            </a:fld>
            <a:endParaRPr lang="zh-CN" altLang="en-US"/>
          </a:p>
        </p:txBody>
      </p:sp>
    </p:spTree>
    <p:extLst>
      <p:ext uri="{BB962C8B-B14F-4D97-AF65-F5344CB8AC3E}">
        <p14:creationId xmlns:p14="http://schemas.microsoft.com/office/powerpoint/2010/main" val="1638353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29</a:t>
            </a:fld>
            <a:endParaRPr lang="zh-CN" altLang="en-US"/>
          </a:p>
        </p:txBody>
      </p:sp>
    </p:spTree>
    <p:extLst>
      <p:ext uri="{BB962C8B-B14F-4D97-AF65-F5344CB8AC3E}">
        <p14:creationId xmlns:p14="http://schemas.microsoft.com/office/powerpoint/2010/main" val="217623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3</a:t>
            </a:fld>
            <a:endParaRPr lang="zh-CN" altLang="en-US"/>
          </a:p>
        </p:txBody>
      </p:sp>
    </p:spTree>
    <p:extLst>
      <p:ext uri="{BB962C8B-B14F-4D97-AF65-F5344CB8AC3E}">
        <p14:creationId xmlns:p14="http://schemas.microsoft.com/office/powerpoint/2010/main" val="3794656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30</a:t>
            </a:fld>
            <a:endParaRPr lang="zh-CN" altLang="en-US"/>
          </a:p>
        </p:txBody>
      </p:sp>
    </p:spTree>
    <p:extLst>
      <p:ext uri="{BB962C8B-B14F-4D97-AF65-F5344CB8AC3E}">
        <p14:creationId xmlns:p14="http://schemas.microsoft.com/office/powerpoint/2010/main" val="4183162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4</a:t>
            </a:fld>
            <a:endParaRPr lang="zh-CN" altLang="en-US"/>
          </a:p>
        </p:txBody>
      </p:sp>
    </p:spTree>
    <p:extLst>
      <p:ext uri="{BB962C8B-B14F-4D97-AF65-F5344CB8AC3E}">
        <p14:creationId xmlns:p14="http://schemas.microsoft.com/office/powerpoint/2010/main" val="13328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5</a:t>
            </a:fld>
            <a:endParaRPr lang="zh-CN" altLang="en-US"/>
          </a:p>
        </p:txBody>
      </p:sp>
    </p:spTree>
    <p:extLst>
      <p:ext uri="{BB962C8B-B14F-4D97-AF65-F5344CB8AC3E}">
        <p14:creationId xmlns:p14="http://schemas.microsoft.com/office/powerpoint/2010/main" val="253277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6</a:t>
            </a:fld>
            <a:endParaRPr lang="zh-CN" altLang="en-US"/>
          </a:p>
        </p:txBody>
      </p:sp>
    </p:spTree>
    <p:extLst>
      <p:ext uri="{BB962C8B-B14F-4D97-AF65-F5344CB8AC3E}">
        <p14:creationId xmlns:p14="http://schemas.microsoft.com/office/powerpoint/2010/main" val="205493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7</a:t>
            </a:fld>
            <a:endParaRPr lang="zh-CN" altLang="en-US"/>
          </a:p>
        </p:txBody>
      </p:sp>
    </p:spTree>
    <p:extLst>
      <p:ext uri="{BB962C8B-B14F-4D97-AF65-F5344CB8AC3E}">
        <p14:creationId xmlns:p14="http://schemas.microsoft.com/office/powerpoint/2010/main" val="15799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8</a:t>
            </a:fld>
            <a:endParaRPr lang="zh-CN" altLang="en-US"/>
          </a:p>
        </p:txBody>
      </p:sp>
    </p:spTree>
    <p:extLst>
      <p:ext uri="{BB962C8B-B14F-4D97-AF65-F5344CB8AC3E}">
        <p14:creationId xmlns:p14="http://schemas.microsoft.com/office/powerpoint/2010/main" val="2466533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3399E8-FB1B-4AC6-A363-2D8C9AC35D4D}" type="slidenum">
              <a:rPr lang="zh-CN" altLang="en-US" smtClean="0"/>
              <a:t>9</a:t>
            </a:fld>
            <a:endParaRPr lang="zh-CN" altLang="en-US"/>
          </a:p>
        </p:txBody>
      </p:sp>
    </p:spTree>
    <p:extLst>
      <p:ext uri="{BB962C8B-B14F-4D97-AF65-F5344CB8AC3E}">
        <p14:creationId xmlns:p14="http://schemas.microsoft.com/office/powerpoint/2010/main" val="257159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3375722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11489680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10747834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22907688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71412907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24533170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355946771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34703559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18612622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122167408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A4FAD5E-7809-45D5-9BDD-145AD1CA8285}" type="datetimeFigureOut">
              <a:rPr lang="zh-CN" altLang="en-US" smtClean="0"/>
              <a:t>2017/6/5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7839870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6000" r="-3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FAD5E-7809-45D5-9BDD-145AD1CA8285}" type="datetimeFigureOut">
              <a:rPr lang="zh-CN" altLang="en-US" smtClean="0"/>
              <a:t>2017/6/5</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8BE05-2ABC-48F8-81A4-69F4E5C27070}" type="slidenum">
              <a:rPr lang="zh-CN" altLang="en-US" smtClean="0"/>
              <a:t>‹#›</a:t>
            </a:fld>
            <a:endParaRPr lang="zh-CN" altLang="en-US"/>
          </a:p>
        </p:txBody>
      </p:sp>
    </p:spTree>
    <p:extLst>
      <p:ext uri="{BB962C8B-B14F-4D97-AF65-F5344CB8AC3E}">
        <p14:creationId xmlns:p14="http://schemas.microsoft.com/office/powerpoint/2010/main" val="1300763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cxnSp>
        <p:nvCxnSpPr>
          <p:cNvPr id="9" name="直接连接符 8"/>
          <p:cNvCxnSpPr/>
          <p:nvPr/>
        </p:nvCxnSpPr>
        <p:spPr>
          <a:xfrm>
            <a:off x="3693990" y="3618568"/>
            <a:ext cx="6966857" cy="0"/>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33659" y="1761578"/>
            <a:ext cx="4339650" cy="1754326"/>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移动会议白板</a:t>
            </a:r>
            <a:endParaRPr lang="en-US" altLang="zh-CN" sz="5400" dirty="0">
              <a:solidFill>
                <a:schemeClr val="bg1"/>
              </a:solidFill>
              <a:latin typeface="微软雅黑" panose="020B0503020204020204" pitchFamily="34" charset="-122"/>
              <a:ea typeface="微软雅黑" panose="020B0503020204020204" pitchFamily="34" charset="-122"/>
            </a:endParaRPr>
          </a:p>
          <a:p>
            <a:r>
              <a:rPr lang="zh-CN" altLang="en-US" sz="5400" dirty="0">
                <a:solidFill>
                  <a:schemeClr val="bg1"/>
                </a:solidFill>
                <a:latin typeface="微软雅黑" panose="020B0503020204020204" pitchFamily="34" charset="-122"/>
                <a:ea typeface="微软雅黑" panose="020B0503020204020204" pitchFamily="34" charset="-122"/>
              </a:rPr>
              <a:t>项目总结报告</a:t>
            </a:r>
          </a:p>
        </p:txBody>
      </p:sp>
      <p:sp>
        <p:nvSpPr>
          <p:cNvPr id="11" name="文本框 10"/>
          <p:cNvSpPr txBox="1"/>
          <p:nvPr/>
        </p:nvSpPr>
        <p:spPr>
          <a:xfrm>
            <a:off x="4067863" y="3767564"/>
            <a:ext cx="6471241" cy="523220"/>
          </a:xfrm>
          <a:prstGeom prst="rect">
            <a:avLst/>
          </a:prstGeom>
          <a:noFill/>
          <a:effectLst>
            <a:outerShdw blurRad="241300" dist="127000" dir="5400000" algn="ctr" rotWithShape="0">
              <a:srgbClr val="000000">
                <a:alpha val="88000"/>
              </a:srgbClr>
            </a:outerShdw>
          </a:effectLst>
        </p:spPr>
        <p:txBody>
          <a:bodyPr wrap="squar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组长：李浩然</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a:solidFill>
                  <a:schemeClr val="bg1"/>
                </a:solidFill>
                <a:latin typeface="微软雅黑" panose="020B0503020204020204" pitchFamily="34" charset="-122"/>
                <a:ea typeface="微软雅黑" panose="020B0503020204020204" pitchFamily="34" charset="-122"/>
              </a:rPr>
              <a:t>成员：龙孟麒、刘畅、张翀景、张凯博</a:t>
            </a:r>
          </a:p>
        </p:txBody>
      </p:sp>
      <p:sp>
        <p:nvSpPr>
          <p:cNvPr id="5" name="矩形 4"/>
          <p:cNvSpPr/>
          <p:nvPr/>
        </p:nvSpPr>
        <p:spPr>
          <a:xfrm>
            <a:off x="1101282" y="1515530"/>
            <a:ext cx="2472743" cy="2472743"/>
          </a:xfrm>
          <a:prstGeom prst="rect">
            <a:avLst/>
          </a:prstGeom>
          <a:solidFill>
            <a:schemeClr val="bg1">
              <a:alpha val="0"/>
            </a:schemeClr>
          </a:solidFill>
          <a:ln w="38100">
            <a:solidFill>
              <a:schemeClr val="bg1"/>
            </a:solidFill>
          </a:ln>
          <a:effectLst>
            <a:outerShdw blurRad="241300" dist="317500" dir="5400000" algn="ctr" rotWithShape="0">
              <a:srgbClr val="000000">
                <a:alpha val="9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5583" y="2520722"/>
            <a:ext cx="2472743" cy="2472743"/>
          </a:xfrm>
          <a:prstGeom prst="rect">
            <a:avLst/>
          </a:prstGeom>
          <a:solidFill>
            <a:schemeClr val="bg1">
              <a:alpha val="0"/>
            </a:schemeClr>
          </a:solidFill>
          <a:ln w="38100">
            <a:solidFill>
              <a:schemeClr val="bg1"/>
            </a:solidFill>
          </a:ln>
          <a:effectLst>
            <a:outerShdw blurRad="241300" dist="317500" dir="5400000" algn="ctr" rotWithShape="0">
              <a:srgbClr val="000000">
                <a:alpha val="9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65685" y="2751901"/>
            <a:ext cx="2082621" cy="1015663"/>
          </a:xfrm>
          <a:prstGeom prst="rect">
            <a:avLst/>
          </a:prstGeom>
          <a:noFill/>
        </p:spPr>
        <p:txBody>
          <a:bodyPr wrap="none" rtlCol="0">
            <a:spAutoFit/>
          </a:bodyPr>
          <a:lstStyle/>
          <a:p>
            <a:r>
              <a:rPr lang="en-US" altLang="zh-CN" sz="6000" b="1" dirty="0">
                <a:solidFill>
                  <a:schemeClr val="accent4">
                    <a:lumMod val="60000"/>
                    <a:lumOff val="40000"/>
                  </a:schemeClr>
                </a:solidFill>
                <a:latin typeface="微软雅黑" panose="020B0503020204020204" pitchFamily="34" charset="-122"/>
                <a:ea typeface="微软雅黑" panose="020B0503020204020204" pitchFamily="34" charset="-122"/>
              </a:rPr>
              <a:t>2017</a:t>
            </a:r>
            <a:endParaRPr lang="zh-CN" altLang="en-US" sz="6000" b="1"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09959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6*min(max(#ppt_w*#ppt_h,.3),1)-7.4)/-.7*#ppt_w"/>
                                          </p:val>
                                        </p:tav>
                                        <p:tav tm="100000">
                                          <p:val>
                                            <p:strVal val="#ppt_w"/>
                                          </p:val>
                                        </p:tav>
                                      </p:tavLst>
                                    </p:anim>
                                    <p:anim calcmode="lin" valueType="num">
                                      <p:cBhvr>
                                        <p:cTn id="8" dur="500" fill="hold"/>
                                        <p:tgtEl>
                                          <p:spTgt spid="12"/>
                                        </p:tgtEl>
                                        <p:attrNameLst>
                                          <p:attrName>ppt_h</p:attrName>
                                        </p:attrNameLst>
                                      </p:cBhvr>
                                      <p:tavLst>
                                        <p:tav tm="0">
                                          <p:val>
                                            <p:strVal val="(6*min(max(#ppt_w*#ppt_h,.3),1)-7.4)/-.7*#ppt_h"/>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19"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750" fill="hold"/>
                                        <p:tgtEl>
                                          <p:spTgt spid="8"/>
                                        </p:tgtEl>
                                        <p:attrNameLst>
                                          <p:attrName>ppt_w</p:attrName>
                                        </p:attrNameLst>
                                      </p:cBhvr>
                                      <p:tavLst>
                                        <p:tav tm="0" fmla="#ppt_w*sin(2.5*pi*$)">
                                          <p:val>
                                            <p:fltVal val="0"/>
                                          </p:val>
                                        </p:tav>
                                        <p:tav tm="100000">
                                          <p:val>
                                            <p:fltVal val="1"/>
                                          </p:val>
                                        </p:tav>
                                      </p:tavLst>
                                    </p:anim>
                                    <p:anim calcmode="lin" valueType="num">
                                      <p:cBhvr>
                                        <p:cTn id="19" dur="1750" fill="hold"/>
                                        <p:tgtEl>
                                          <p:spTgt spid="8"/>
                                        </p:tgtEl>
                                        <p:attrNameLst>
                                          <p:attrName>ppt_h</p:attrName>
                                        </p:attrNameLst>
                                      </p:cBhvr>
                                      <p:tavLst>
                                        <p:tav tm="0">
                                          <p:val>
                                            <p:strVal val="#ppt_h"/>
                                          </p:val>
                                        </p:tav>
                                        <p:tav tm="100000">
                                          <p:val>
                                            <p:strVal val="#ppt_h"/>
                                          </p:val>
                                        </p:tav>
                                      </p:tavLst>
                                    </p:anim>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32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8" dur="750" fill="hold"/>
                                        <p:tgtEl>
                                          <p:spTgt spid="10"/>
                                        </p:tgtEl>
                                        <p:attrNameLst>
                                          <p:attrName>ppt_y</p:attrName>
                                        </p:attrNameLst>
                                      </p:cBhvr>
                                      <p:tavLst>
                                        <p:tav tm="0">
                                          <p:val>
                                            <p:strVal val="#ppt_y"/>
                                          </p:val>
                                        </p:tav>
                                        <p:tav tm="100000">
                                          <p:val>
                                            <p:strVal val="#ppt_y"/>
                                          </p:val>
                                        </p:tav>
                                      </p:tavLst>
                                    </p:anim>
                                    <p:anim calcmode="lin" valueType="num">
                                      <p:cBhvr>
                                        <p:cTn id="29" dur="7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0" dur="7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750" tmFilter="0,0; .5, 1; 1, 1"/>
                                        <p:tgtEl>
                                          <p:spTgt spid="10"/>
                                        </p:tgtEl>
                                      </p:cBhvr>
                                    </p:animEffect>
                                  </p:childTnLst>
                                </p:cTn>
                              </p:par>
                            </p:childTnLst>
                          </p:cTn>
                        </p:par>
                        <p:par>
                          <p:cTn id="32" fill="hold">
                            <p:stCondLst>
                              <p:cond delay="4825"/>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11"/>
                                        </p:tgtEl>
                                        <p:attrNameLst>
                                          <p:attrName>style.visibility</p:attrName>
                                        </p:attrNameLst>
                                      </p:cBhvr>
                                      <p:to>
                                        <p:strVal val="visible"/>
                                      </p:to>
                                    </p:set>
                                    <p:animEffect transition="in" filter="fade">
                                      <p:cBhvr>
                                        <p:cTn id="3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5" grpId="0" animBg="1"/>
      <p:bldP spid="12"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2.3 </a:t>
            </a:r>
            <a:r>
              <a:rPr lang="zh-CN" altLang="en-US" sz="2400" dirty="0">
                <a:solidFill>
                  <a:schemeClr val="bg1"/>
                </a:solidFill>
                <a:latin typeface="微软雅黑" panose="020B0503020204020204" pitchFamily="34" charset="-122"/>
                <a:ea typeface="微软雅黑" panose="020B0503020204020204" pitchFamily="34" charset="-122"/>
              </a:rPr>
              <a:t>模块设计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系统</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模块</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EC931868-A1B7-4FD5-B069-797995507C32}"/>
              </a:ext>
            </a:extLst>
          </p:cNvPr>
          <p:cNvGrpSpPr/>
          <p:nvPr/>
        </p:nvGrpSpPr>
        <p:grpSpPr>
          <a:xfrm>
            <a:off x="2732879" y="883534"/>
            <a:ext cx="6015920" cy="5847242"/>
            <a:chOff x="42672" y="1923689"/>
            <a:chExt cx="5035749" cy="4894554"/>
          </a:xfrm>
        </p:grpSpPr>
        <p:sp>
          <p:nvSpPr>
            <p:cNvPr id="12" name="矩形: 圆角 11">
              <a:extLst>
                <a:ext uri="{FF2B5EF4-FFF2-40B4-BE49-F238E27FC236}">
                  <a16:creationId xmlns:a16="http://schemas.microsoft.com/office/drawing/2014/main" id="{81246B33-5A47-48E2-8FA0-709CB120A3F3}"/>
                </a:ext>
              </a:extLst>
            </p:cNvPr>
            <p:cNvSpPr/>
            <p:nvPr/>
          </p:nvSpPr>
          <p:spPr>
            <a:xfrm>
              <a:off x="42672" y="4767527"/>
              <a:ext cx="934228" cy="236181"/>
            </a:xfrm>
            <a:prstGeom prst="roundRect">
              <a:avLst/>
            </a:prstGeom>
            <a:solidFill>
              <a:schemeClr val="tx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移动会议白板</a:t>
              </a:r>
            </a:p>
          </p:txBody>
        </p:sp>
        <p:sp>
          <p:nvSpPr>
            <p:cNvPr id="13" name="矩形: 圆角 12">
              <a:extLst>
                <a:ext uri="{FF2B5EF4-FFF2-40B4-BE49-F238E27FC236}">
                  <a16:creationId xmlns:a16="http://schemas.microsoft.com/office/drawing/2014/main" id="{1E2A368E-E3CB-4127-BE0C-543900BB386C}"/>
                </a:ext>
              </a:extLst>
            </p:cNvPr>
            <p:cNvSpPr/>
            <p:nvPr/>
          </p:nvSpPr>
          <p:spPr>
            <a:xfrm>
              <a:off x="1313430" y="4308008"/>
              <a:ext cx="934228" cy="23618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数据库模块</a:t>
              </a:r>
            </a:p>
          </p:txBody>
        </p:sp>
        <p:sp>
          <p:nvSpPr>
            <p:cNvPr id="14" name="矩形: 圆角 13">
              <a:extLst>
                <a:ext uri="{FF2B5EF4-FFF2-40B4-BE49-F238E27FC236}">
                  <a16:creationId xmlns:a16="http://schemas.microsoft.com/office/drawing/2014/main" id="{6657E977-59F6-49EF-B67F-FA8EA6741FC0}"/>
                </a:ext>
              </a:extLst>
            </p:cNvPr>
            <p:cNvSpPr/>
            <p:nvPr/>
          </p:nvSpPr>
          <p:spPr>
            <a:xfrm>
              <a:off x="1308936" y="2878227"/>
              <a:ext cx="934228" cy="23618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客户端模块</a:t>
              </a:r>
            </a:p>
          </p:txBody>
        </p:sp>
        <p:sp>
          <p:nvSpPr>
            <p:cNvPr id="15" name="矩形: 圆角 14">
              <a:extLst>
                <a:ext uri="{FF2B5EF4-FFF2-40B4-BE49-F238E27FC236}">
                  <a16:creationId xmlns:a16="http://schemas.microsoft.com/office/drawing/2014/main" id="{FB8A49AB-527F-4105-833E-D8119D97CBF3}"/>
                </a:ext>
              </a:extLst>
            </p:cNvPr>
            <p:cNvSpPr/>
            <p:nvPr/>
          </p:nvSpPr>
          <p:spPr>
            <a:xfrm>
              <a:off x="2608556" y="2324513"/>
              <a:ext cx="1120241"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登录模块</a:t>
              </a:r>
            </a:p>
          </p:txBody>
        </p:sp>
        <p:sp>
          <p:nvSpPr>
            <p:cNvPr id="16" name="矩形: 圆角 15">
              <a:extLst>
                <a:ext uri="{FF2B5EF4-FFF2-40B4-BE49-F238E27FC236}">
                  <a16:creationId xmlns:a16="http://schemas.microsoft.com/office/drawing/2014/main" id="{45A98821-1EED-4B8C-9E8C-020850664E6D}"/>
                </a:ext>
              </a:extLst>
            </p:cNvPr>
            <p:cNvSpPr/>
            <p:nvPr/>
          </p:nvSpPr>
          <p:spPr>
            <a:xfrm>
              <a:off x="2608556" y="1941295"/>
              <a:ext cx="1120236"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注册模块</a:t>
              </a:r>
            </a:p>
          </p:txBody>
        </p:sp>
        <p:sp>
          <p:nvSpPr>
            <p:cNvPr id="17" name="矩形: 圆角 16">
              <a:extLst>
                <a:ext uri="{FF2B5EF4-FFF2-40B4-BE49-F238E27FC236}">
                  <a16:creationId xmlns:a16="http://schemas.microsoft.com/office/drawing/2014/main" id="{12366FE9-3992-4EA1-B176-D2E2EDB9C99C}"/>
                </a:ext>
              </a:extLst>
            </p:cNvPr>
            <p:cNvSpPr/>
            <p:nvPr/>
          </p:nvSpPr>
          <p:spPr>
            <a:xfrm>
              <a:off x="2608556" y="2709319"/>
              <a:ext cx="1120240" cy="236181"/>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会议模块</a:t>
              </a:r>
            </a:p>
          </p:txBody>
        </p:sp>
        <p:sp>
          <p:nvSpPr>
            <p:cNvPr id="18" name="矩形: 圆角 17">
              <a:extLst>
                <a:ext uri="{FF2B5EF4-FFF2-40B4-BE49-F238E27FC236}">
                  <a16:creationId xmlns:a16="http://schemas.microsoft.com/office/drawing/2014/main" id="{9561C09A-3C97-469D-9C4F-FBD2E66B3C2E}"/>
                </a:ext>
              </a:extLst>
            </p:cNvPr>
            <p:cNvSpPr/>
            <p:nvPr/>
          </p:nvSpPr>
          <p:spPr>
            <a:xfrm>
              <a:off x="2611685" y="3099586"/>
              <a:ext cx="1104915"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会议笔记模块</a:t>
              </a:r>
            </a:p>
          </p:txBody>
        </p:sp>
        <p:sp>
          <p:nvSpPr>
            <p:cNvPr id="19" name="矩形: 圆角 18">
              <a:extLst>
                <a:ext uri="{FF2B5EF4-FFF2-40B4-BE49-F238E27FC236}">
                  <a16:creationId xmlns:a16="http://schemas.microsoft.com/office/drawing/2014/main" id="{27873F91-CAA1-42EE-B299-38DA641166F8}"/>
                </a:ext>
              </a:extLst>
            </p:cNvPr>
            <p:cNvSpPr/>
            <p:nvPr/>
          </p:nvSpPr>
          <p:spPr>
            <a:xfrm>
              <a:off x="2602923" y="3922699"/>
              <a:ext cx="1104914"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个人管理模块</a:t>
              </a:r>
            </a:p>
          </p:txBody>
        </p:sp>
        <p:sp>
          <p:nvSpPr>
            <p:cNvPr id="20" name="矩形: 圆角 19">
              <a:extLst>
                <a:ext uri="{FF2B5EF4-FFF2-40B4-BE49-F238E27FC236}">
                  <a16:creationId xmlns:a16="http://schemas.microsoft.com/office/drawing/2014/main" id="{4AAE847D-BAD6-41F7-A701-64E3D6B28759}"/>
                </a:ext>
              </a:extLst>
            </p:cNvPr>
            <p:cNvSpPr/>
            <p:nvPr/>
          </p:nvSpPr>
          <p:spPr>
            <a:xfrm>
              <a:off x="2602923" y="3499557"/>
              <a:ext cx="1120240"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白板模块</a:t>
              </a:r>
            </a:p>
          </p:txBody>
        </p:sp>
        <p:sp>
          <p:nvSpPr>
            <p:cNvPr id="21" name="矩形: 圆角 20">
              <a:extLst>
                <a:ext uri="{FF2B5EF4-FFF2-40B4-BE49-F238E27FC236}">
                  <a16:creationId xmlns:a16="http://schemas.microsoft.com/office/drawing/2014/main" id="{026D9224-D4B9-4800-920B-B657B73DD1A9}"/>
                </a:ext>
              </a:extLst>
            </p:cNvPr>
            <p:cNvSpPr/>
            <p:nvPr/>
          </p:nvSpPr>
          <p:spPr>
            <a:xfrm>
              <a:off x="4225656" y="2625471"/>
              <a:ext cx="792889"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en-US" altLang="zh-CN" sz="1013" dirty="0"/>
                <a:t>PPT</a:t>
              </a:r>
              <a:r>
                <a:rPr lang="zh-CN" altLang="en-US" sz="1013" dirty="0"/>
                <a:t>共享</a:t>
              </a:r>
            </a:p>
          </p:txBody>
        </p:sp>
        <p:sp>
          <p:nvSpPr>
            <p:cNvPr id="22" name="矩形: 圆角 21">
              <a:extLst>
                <a:ext uri="{FF2B5EF4-FFF2-40B4-BE49-F238E27FC236}">
                  <a16:creationId xmlns:a16="http://schemas.microsoft.com/office/drawing/2014/main" id="{80180A4A-F63E-4D5F-91B4-98659A4C5178}"/>
                </a:ext>
              </a:extLst>
            </p:cNvPr>
            <p:cNvSpPr/>
            <p:nvPr/>
          </p:nvSpPr>
          <p:spPr>
            <a:xfrm>
              <a:off x="4225655" y="2958456"/>
              <a:ext cx="792889"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图像绘制</a:t>
              </a:r>
            </a:p>
          </p:txBody>
        </p:sp>
        <p:sp>
          <p:nvSpPr>
            <p:cNvPr id="23" name="矩形: 圆角 22">
              <a:extLst>
                <a:ext uri="{FF2B5EF4-FFF2-40B4-BE49-F238E27FC236}">
                  <a16:creationId xmlns:a16="http://schemas.microsoft.com/office/drawing/2014/main" id="{06E65589-57F9-4D03-B78B-9FD50E9ED762}"/>
                </a:ext>
              </a:extLst>
            </p:cNvPr>
            <p:cNvSpPr/>
            <p:nvPr/>
          </p:nvSpPr>
          <p:spPr>
            <a:xfrm>
              <a:off x="4214614" y="3957411"/>
              <a:ext cx="798410"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白板保存</a:t>
              </a:r>
            </a:p>
          </p:txBody>
        </p:sp>
        <p:sp>
          <p:nvSpPr>
            <p:cNvPr id="24" name="矩形: 圆角 23">
              <a:extLst>
                <a:ext uri="{FF2B5EF4-FFF2-40B4-BE49-F238E27FC236}">
                  <a16:creationId xmlns:a16="http://schemas.microsoft.com/office/drawing/2014/main" id="{7D2A4C2D-1CBE-40E8-9323-0F1C2612A27D}"/>
                </a:ext>
              </a:extLst>
            </p:cNvPr>
            <p:cNvSpPr/>
            <p:nvPr/>
          </p:nvSpPr>
          <p:spPr>
            <a:xfrm>
              <a:off x="4225655" y="3291441"/>
              <a:ext cx="792889"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图片插入</a:t>
              </a:r>
            </a:p>
          </p:txBody>
        </p:sp>
        <p:sp>
          <p:nvSpPr>
            <p:cNvPr id="25" name="矩形: 圆角 24">
              <a:extLst>
                <a:ext uri="{FF2B5EF4-FFF2-40B4-BE49-F238E27FC236}">
                  <a16:creationId xmlns:a16="http://schemas.microsoft.com/office/drawing/2014/main" id="{13BEAC76-A0CA-4700-AE6C-B3230687D994}"/>
                </a:ext>
              </a:extLst>
            </p:cNvPr>
            <p:cNvSpPr/>
            <p:nvPr/>
          </p:nvSpPr>
          <p:spPr>
            <a:xfrm>
              <a:off x="4220135" y="3633152"/>
              <a:ext cx="792889" cy="236181"/>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文字插入</a:t>
              </a:r>
            </a:p>
          </p:txBody>
        </p:sp>
        <p:sp>
          <p:nvSpPr>
            <p:cNvPr id="26" name="矩形: 圆角 25">
              <a:extLst>
                <a:ext uri="{FF2B5EF4-FFF2-40B4-BE49-F238E27FC236}">
                  <a16:creationId xmlns:a16="http://schemas.microsoft.com/office/drawing/2014/main" id="{0B7C9CAD-A707-4757-9405-A915A363B692}"/>
                </a:ext>
              </a:extLst>
            </p:cNvPr>
            <p:cNvSpPr/>
            <p:nvPr/>
          </p:nvSpPr>
          <p:spPr>
            <a:xfrm>
              <a:off x="4214614" y="1923689"/>
              <a:ext cx="798410" cy="236181"/>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召集会议</a:t>
              </a:r>
            </a:p>
          </p:txBody>
        </p:sp>
        <p:sp>
          <p:nvSpPr>
            <p:cNvPr id="27" name="矩形: 圆角 26">
              <a:extLst>
                <a:ext uri="{FF2B5EF4-FFF2-40B4-BE49-F238E27FC236}">
                  <a16:creationId xmlns:a16="http://schemas.microsoft.com/office/drawing/2014/main" id="{4AB1BCD1-3E92-46C6-85C8-71C257294C53}"/>
                </a:ext>
              </a:extLst>
            </p:cNvPr>
            <p:cNvSpPr/>
            <p:nvPr/>
          </p:nvSpPr>
          <p:spPr>
            <a:xfrm>
              <a:off x="4214614" y="2311156"/>
              <a:ext cx="798410" cy="236181"/>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参与会议</a:t>
              </a:r>
            </a:p>
          </p:txBody>
        </p:sp>
        <p:cxnSp>
          <p:nvCxnSpPr>
            <p:cNvPr id="28" name="直接连接符 27">
              <a:extLst>
                <a:ext uri="{FF2B5EF4-FFF2-40B4-BE49-F238E27FC236}">
                  <a16:creationId xmlns:a16="http://schemas.microsoft.com/office/drawing/2014/main" id="{246FEC47-0D47-4672-9E35-541A5CA398E4}"/>
                </a:ext>
              </a:extLst>
            </p:cNvPr>
            <p:cNvCxnSpPr>
              <a:cxnSpLocks/>
            </p:cNvCxnSpPr>
            <p:nvPr/>
          </p:nvCxnSpPr>
          <p:spPr>
            <a:xfrm flipV="1">
              <a:off x="2234447" y="2996316"/>
              <a:ext cx="163737"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A5BDE13-4D5E-45C6-8F0C-E21302DDCC1C}"/>
                </a:ext>
              </a:extLst>
            </p:cNvPr>
            <p:cNvCxnSpPr/>
            <p:nvPr/>
          </p:nvCxnSpPr>
          <p:spPr>
            <a:xfrm>
              <a:off x="2398184" y="2056733"/>
              <a:ext cx="0" cy="200176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F3DCDF1-468C-4A3D-969D-3D1AFF993E07}"/>
                </a:ext>
              </a:extLst>
            </p:cNvPr>
            <p:cNvCxnSpPr>
              <a:endCxn id="16" idx="1"/>
            </p:cNvCxnSpPr>
            <p:nvPr/>
          </p:nvCxnSpPr>
          <p:spPr>
            <a:xfrm>
              <a:off x="2398184" y="2056733"/>
              <a:ext cx="210372" cy="265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D2175BC-6240-49E2-B73E-F4462B61BC33}"/>
                </a:ext>
              </a:extLst>
            </p:cNvPr>
            <p:cNvCxnSpPr>
              <a:endCxn id="15" idx="1"/>
            </p:cNvCxnSpPr>
            <p:nvPr/>
          </p:nvCxnSpPr>
          <p:spPr>
            <a:xfrm>
              <a:off x="2398184" y="2442603"/>
              <a:ext cx="21037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AD7B677-B80A-4BDA-B919-107D39359AA3}"/>
                </a:ext>
              </a:extLst>
            </p:cNvPr>
            <p:cNvCxnSpPr/>
            <p:nvPr/>
          </p:nvCxnSpPr>
          <p:spPr>
            <a:xfrm>
              <a:off x="2405845" y="2825820"/>
              <a:ext cx="21037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7AF5242-38E5-4A0A-A729-D8AA5D311EF9}"/>
                </a:ext>
              </a:extLst>
            </p:cNvPr>
            <p:cNvCxnSpPr/>
            <p:nvPr/>
          </p:nvCxnSpPr>
          <p:spPr>
            <a:xfrm>
              <a:off x="2404280" y="3220336"/>
              <a:ext cx="21037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39C79EA-FFBB-4BD3-A3E8-63E07295416F}"/>
                </a:ext>
              </a:extLst>
            </p:cNvPr>
            <p:cNvCxnSpPr/>
            <p:nvPr/>
          </p:nvCxnSpPr>
          <p:spPr>
            <a:xfrm>
              <a:off x="2392551" y="3615288"/>
              <a:ext cx="21037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CEB886F-2FDB-4B05-B03C-C7F908CAD74D}"/>
                </a:ext>
              </a:extLst>
            </p:cNvPr>
            <p:cNvCxnSpPr/>
            <p:nvPr/>
          </p:nvCxnSpPr>
          <p:spPr>
            <a:xfrm>
              <a:off x="2398183" y="4055616"/>
              <a:ext cx="210372"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FD4A940-0BF7-4133-8011-A30143DEBB17}"/>
                </a:ext>
              </a:extLst>
            </p:cNvPr>
            <p:cNvCxnSpPr>
              <a:stCxn id="17" idx="3"/>
            </p:cNvCxnSpPr>
            <p:nvPr/>
          </p:nvCxnSpPr>
          <p:spPr>
            <a:xfrm flipV="1">
              <a:off x="3728796" y="2825820"/>
              <a:ext cx="159433" cy="15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280AA15-1AEC-4C06-A193-32ACFB7BAE96}"/>
                </a:ext>
              </a:extLst>
            </p:cNvPr>
            <p:cNvCxnSpPr/>
            <p:nvPr/>
          </p:nvCxnSpPr>
          <p:spPr>
            <a:xfrm flipV="1">
              <a:off x="3891413" y="2255502"/>
              <a:ext cx="0" cy="57214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3ADE3E6-CD79-431B-8FDE-5BD1C192A1E8}"/>
                </a:ext>
              </a:extLst>
            </p:cNvPr>
            <p:cNvCxnSpPr/>
            <p:nvPr/>
          </p:nvCxnSpPr>
          <p:spPr>
            <a:xfrm>
              <a:off x="3888229" y="2250178"/>
              <a:ext cx="12801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772D777-C3FE-4B16-9B39-097367EE2F2D}"/>
                </a:ext>
              </a:extLst>
            </p:cNvPr>
            <p:cNvCxnSpPr>
              <a:cxnSpLocks/>
            </p:cNvCxnSpPr>
            <p:nvPr/>
          </p:nvCxnSpPr>
          <p:spPr>
            <a:xfrm>
              <a:off x="4022341" y="2050637"/>
              <a:ext cx="0" cy="38587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4A4F6902-1E44-4576-AC8E-E30A7870FAB9}"/>
                </a:ext>
              </a:extLst>
            </p:cNvPr>
            <p:cNvCxnSpPr>
              <a:cxnSpLocks/>
            </p:cNvCxnSpPr>
            <p:nvPr/>
          </p:nvCxnSpPr>
          <p:spPr>
            <a:xfrm>
              <a:off x="4016245" y="2041779"/>
              <a:ext cx="198369"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250039B-6333-4CBA-BD29-1915907E1965}"/>
                </a:ext>
              </a:extLst>
            </p:cNvPr>
            <p:cNvCxnSpPr>
              <a:cxnSpLocks/>
              <a:endCxn id="27" idx="1"/>
            </p:cNvCxnSpPr>
            <p:nvPr/>
          </p:nvCxnSpPr>
          <p:spPr>
            <a:xfrm>
              <a:off x="4016245" y="2429246"/>
              <a:ext cx="198369"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2" name="矩形: 圆角 41">
              <a:extLst>
                <a:ext uri="{FF2B5EF4-FFF2-40B4-BE49-F238E27FC236}">
                  <a16:creationId xmlns:a16="http://schemas.microsoft.com/office/drawing/2014/main" id="{2815F619-3133-43ED-84E0-2189D182EB9B}"/>
                </a:ext>
              </a:extLst>
            </p:cNvPr>
            <p:cNvSpPr/>
            <p:nvPr/>
          </p:nvSpPr>
          <p:spPr>
            <a:xfrm>
              <a:off x="1314630" y="6360284"/>
              <a:ext cx="934228" cy="23618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管理模块</a:t>
              </a:r>
            </a:p>
          </p:txBody>
        </p:sp>
        <p:sp>
          <p:nvSpPr>
            <p:cNvPr id="43" name="矩形: 圆角 42">
              <a:extLst>
                <a:ext uri="{FF2B5EF4-FFF2-40B4-BE49-F238E27FC236}">
                  <a16:creationId xmlns:a16="http://schemas.microsoft.com/office/drawing/2014/main" id="{ECECFDBC-1F55-468D-B458-D1C661CF9D59}"/>
                </a:ext>
              </a:extLst>
            </p:cNvPr>
            <p:cNvSpPr/>
            <p:nvPr/>
          </p:nvSpPr>
          <p:spPr>
            <a:xfrm>
              <a:off x="2611284" y="6094377"/>
              <a:ext cx="1104915"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日志管理模块</a:t>
              </a:r>
            </a:p>
          </p:txBody>
        </p:sp>
        <p:sp>
          <p:nvSpPr>
            <p:cNvPr id="44" name="矩形: 圆角 43">
              <a:extLst>
                <a:ext uri="{FF2B5EF4-FFF2-40B4-BE49-F238E27FC236}">
                  <a16:creationId xmlns:a16="http://schemas.microsoft.com/office/drawing/2014/main" id="{09EEF690-1F4A-4E84-B0D3-F50CC8092FA8}"/>
                </a:ext>
              </a:extLst>
            </p:cNvPr>
            <p:cNvSpPr/>
            <p:nvPr/>
          </p:nvSpPr>
          <p:spPr>
            <a:xfrm>
              <a:off x="2611284" y="6599799"/>
              <a:ext cx="1104915" cy="218444"/>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用户管理模块</a:t>
              </a:r>
            </a:p>
          </p:txBody>
        </p:sp>
        <p:cxnSp>
          <p:nvCxnSpPr>
            <p:cNvPr id="45" name="连接符: 肘形 44">
              <a:extLst>
                <a:ext uri="{FF2B5EF4-FFF2-40B4-BE49-F238E27FC236}">
                  <a16:creationId xmlns:a16="http://schemas.microsoft.com/office/drawing/2014/main" id="{5DC932B9-FCE2-4947-A081-D18DC045F008}"/>
                </a:ext>
              </a:extLst>
            </p:cNvPr>
            <p:cNvCxnSpPr>
              <a:stCxn id="42" idx="3"/>
              <a:endCxn id="43" idx="1"/>
            </p:cNvCxnSpPr>
            <p:nvPr/>
          </p:nvCxnSpPr>
          <p:spPr>
            <a:xfrm flipV="1">
              <a:off x="2248858" y="6212468"/>
              <a:ext cx="362426" cy="265907"/>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4703182F-5FD1-4D1B-B876-B9DC12F30706}"/>
                </a:ext>
              </a:extLst>
            </p:cNvPr>
            <p:cNvCxnSpPr>
              <a:cxnSpLocks/>
              <a:stCxn id="42" idx="3"/>
            </p:cNvCxnSpPr>
            <p:nvPr/>
          </p:nvCxnSpPr>
          <p:spPr>
            <a:xfrm>
              <a:off x="2248858" y="6478375"/>
              <a:ext cx="359759" cy="230646"/>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904A84C9-3B68-44BB-9596-A475220188BC}"/>
                </a:ext>
              </a:extLst>
            </p:cNvPr>
            <p:cNvSpPr/>
            <p:nvPr/>
          </p:nvSpPr>
          <p:spPr>
            <a:xfrm>
              <a:off x="1313430" y="5197673"/>
              <a:ext cx="934228" cy="236181"/>
            </a:xfrm>
            <a:prstGeom prst="round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服务端模块</a:t>
              </a:r>
            </a:p>
          </p:txBody>
        </p:sp>
        <p:sp>
          <p:nvSpPr>
            <p:cNvPr id="48" name="矩形: 圆角 47">
              <a:extLst>
                <a:ext uri="{FF2B5EF4-FFF2-40B4-BE49-F238E27FC236}">
                  <a16:creationId xmlns:a16="http://schemas.microsoft.com/office/drawing/2014/main" id="{AE130855-A7E9-4AB6-B514-C8E8B48036AD}"/>
                </a:ext>
              </a:extLst>
            </p:cNvPr>
            <p:cNvSpPr/>
            <p:nvPr/>
          </p:nvSpPr>
          <p:spPr>
            <a:xfrm>
              <a:off x="4135826" y="4654327"/>
              <a:ext cx="934228" cy="236181"/>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会议数据模块</a:t>
              </a:r>
            </a:p>
          </p:txBody>
        </p:sp>
        <p:sp>
          <p:nvSpPr>
            <p:cNvPr id="49" name="矩形: 圆角 48">
              <a:extLst>
                <a:ext uri="{FF2B5EF4-FFF2-40B4-BE49-F238E27FC236}">
                  <a16:creationId xmlns:a16="http://schemas.microsoft.com/office/drawing/2014/main" id="{4472A7C9-C07D-4008-B06F-973AC756D647}"/>
                </a:ext>
              </a:extLst>
            </p:cNvPr>
            <p:cNvSpPr/>
            <p:nvPr/>
          </p:nvSpPr>
          <p:spPr>
            <a:xfrm>
              <a:off x="4135826" y="4300538"/>
              <a:ext cx="934228" cy="236181"/>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用户数据模块</a:t>
              </a:r>
            </a:p>
          </p:txBody>
        </p:sp>
        <p:sp>
          <p:nvSpPr>
            <p:cNvPr id="50" name="矩形: 圆角 49">
              <a:extLst>
                <a:ext uri="{FF2B5EF4-FFF2-40B4-BE49-F238E27FC236}">
                  <a16:creationId xmlns:a16="http://schemas.microsoft.com/office/drawing/2014/main" id="{56DD957F-A5CD-4DB3-B2BD-A4602AB7EAC1}"/>
                </a:ext>
              </a:extLst>
            </p:cNvPr>
            <p:cNvSpPr/>
            <p:nvPr/>
          </p:nvSpPr>
          <p:spPr>
            <a:xfrm>
              <a:off x="4135826" y="5003708"/>
              <a:ext cx="934228" cy="236181"/>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白板数据模块</a:t>
              </a:r>
            </a:p>
          </p:txBody>
        </p:sp>
        <p:cxnSp>
          <p:nvCxnSpPr>
            <p:cNvPr id="52" name="连接符: 肘形 51">
              <a:extLst>
                <a:ext uri="{FF2B5EF4-FFF2-40B4-BE49-F238E27FC236}">
                  <a16:creationId xmlns:a16="http://schemas.microsoft.com/office/drawing/2014/main" id="{9CE1EBCC-5B08-4702-A8FE-FF30B4C2B0BE}"/>
                </a:ext>
              </a:extLst>
            </p:cNvPr>
            <p:cNvCxnSpPr>
              <a:stCxn id="58" idx="3"/>
              <a:endCxn id="49" idx="1"/>
            </p:cNvCxnSpPr>
            <p:nvPr/>
          </p:nvCxnSpPr>
          <p:spPr>
            <a:xfrm flipV="1">
              <a:off x="3716199" y="4418629"/>
              <a:ext cx="419627" cy="35439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3" name="连接符: 肘形 52">
              <a:extLst>
                <a:ext uri="{FF2B5EF4-FFF2-40B4-BE49-F238E27FC236}">
                  <a16:creationId xmlns:a16="http://schemas.microsoft.com/office/drawing/2014/main" id="{58562BFF-5687-4653-B04D-9B2BE58C4527}"/>
                </a:ext>
              </a:extLst>
            </p:cNvPr>
            <p:cNvCxnSpPr>
              <a:stCxn id="58" idx="3"/>
              <a:endCxn id="48" idx="1"/>
            </p:cNvCxnSpPr>
            <p:nvPr/>
          </p:nvCxnSpPr>
          <p:spPr>
            <a:xfrm flipV="1">
              <a:off x="3716199" y="4772418"/>
              <a:ext cx="419627" cy="603"/>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370D3858-E093-4A8E-B522-59C68B56B350}"/>
                </a:ext>
              </a:extLst>
            </p:cNvPr>
            <p:cNvCxnSpPr>
              <a:stCxn id="58" idx="3"/>
              <a:endCxn id="50" idx="1"/>
            </p:cNvCxnSpPr>
            <p:nvPr/>
          </p:nvCxnSpPr>
          <p:spPr>
            <a:xfrm>
              <a:off x="3716199" y="4773021"/>
              <a:ext cx="419627" cy="348778"/>
            </a:xfrm>
            <a:prstGeom prst="bentConnector3">
              <a:avLst/>
            </a:prstGeom>
            <a:ln w="12700"/>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9D72C73E-9619-45EA-9299-6493A95D9182}"/>
                </a:ext>
              </a:extLst>
            </p:cNvPr>
            <p:cNvSpPr/>
            <p:nvPr/>
          </p:nvSpPr>
          <p:spPr>
            <a:xfrm>
              <a:off x="2611284" y="5196151"/>
              <a:ext cx="1104915" cy="236181"/>
            </a:xfrm>
            <a:prstGeom prst="roundRect">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控制层模块</a:t>
              </a:r>
            </a:p>
          </p:txBody>
        </p:sp>
        <p:sp>
          <p:nvSpPr>
            <p:cNvPr id="58" name="矩形: 圆角 57">
              <a:extLst>
                <a:ext uri="{FF2B5EF4-FFF2-40B4-BE49-F238E27FC236}">
                  <a16:creationId xmlns:a16="http://schemas.microsoft.com/office/drawing/2014/main" id="{2940643D-637C-4A64-B1A3-81BDB2C541C6}"/>
                </a:ext>
              </a:extLst>
            </p:cNvPr>
            <p:cNvSpPr/>
            <p:nvPr/>
          </p:nvSpPr>
          <p:spPr>
            <a:xfrm>
              <a:off x="2611285" y="4654930"/>
              <a:ext cx="1104914" cy="236181"/>
            </a:xfrm>
            <a:prstGeom prst="round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数据持久层模块</a:t>
              </a:r>
            </a:p>
          </p:txBody>
        </p:sp>
        <p:sp>
          <p:nvSpPr>
            <p:cNvPr id="59" name="矩形: 圆角 58">
              <a:extLst>
                <a:ext uri="{FF2B5EF4-FFF2-40B4-BE49-F238E27FC236}">
                  <a16:creationId xmlns:a16="http://schemas.microsoft.com/office/drawing/2014/main" id="{BA9AF8CC-9278-44E4-BD12-920BD5319BA8}"/>
                </a:ext>
              </a:extLst>
            </p:cNvPr>
            <p:cNvSpPr/>
            <p:nvPr/>
          </p:nvSpPr>
          <p:spPr>
            <a:xfrm>
              <a:off x="2611284" y="5702908"/>
              <a:ext cx="1104915" cy="236181"/>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服务层模块</a:t>
              </a:r>
            </a:p>
          </p:txBody>
        </p:sp>
        <p:sp>
          <p:nvSpPr>
            <p:cNvPr id="60" name="矩形: 圆角 59">
              <a:extLst>
                <a:ext uri="{FF2B5EF4-FFF2-40B4-BE49-F238E27FC236}">
                  <a16:creationId xmlns:a16="http://schemas.microsoft.com/office/drawing/2014/main" id="{B8514F8C-77ED-4048-8000-509E3E4E53F8}"/>
                </a:ext>
              </a:extLst>
            </p:cNvPr>
            <p:cNvSpPr/>
            <p:nvPr/>
          </p:nvSpPr>
          <p:spPr>
            <a:xfrm>
              <a:off x="4144193" y="5371137"/>
              <a:ext cx="934228" cy="236181"/>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用户服务模块</a:t>
              </a:r>
            </a:p>
          </p:txBody>
        </p:sp>
        <p:sp>
          <p:nvSpPr>
            <p:cNvPr id="61" name="矩形: 圆角 60">
              <a:extLst>
                <a:ext uri="{FF2B5EF4-FFF2-40B4-BE49-F238E27FC236}">
                  <a16:creationId xmlns:a16="http://schemas.microsoft.com/office/drawing/2014/main" id="{39261FDF-ED7B-4A51-A815-C0221555A287}"/>
                </a:ext>
              </a:extLst>
            </p:cNvPr>
            <p:cNvSpPr/>
            <p:nvPr/>
          </p:nvSpPr>
          <p:spPr>
            <a:xfrm>
              <a:off x="4144193" y="6028303"/>
              <a:ext cx="934228" cy="236181"/>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会议服务模块</a:t>
              </a:r>
            </a:p>
          </p:txBody>
        </p:sp>
        <p:sp>
          <p:nvSpPr>
            <p:cNvPr id="62" name="矩形: 圆角 61">
              <a:extLst>
                <a:ext uri="{FF2B5EF4-FFF2-40B4-BE49-F238E27FC236}">
                  <a16:creationId xmlns:a16="http://schemas.microsoft.com/office/drawing/2014/main" id="{8F66B019-3576-459B-8A74-164F596D82E9}"/>
                </a:ext>
              </a:extLst>
            </p:cNvPr>
            <p:cNvSpPr/>
            <p:nvPr/>
          </p:nvSpPr>
          <p:spPr>
            <a:xfrm>
              <a:off x="4144193" y="5699720"/>
              <a:ext cx="934228" cy="236181"/>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r>
                <a:rPr lang="zh-CN" altLang="en-US" sz="1013" dirty="0"/>
                <a:t>白板服务模块</a:t>
              </a:r>
            </a:p>
          </p:txBody>
        </p:sp>
        <p:cxnSp>
          <p:nvCxnSpPr>
            <p:cNvPr id="63" name="连接符: 肘形 62">
              <a:extLst>
                <a:ext uri="{FF2B5EF4-FFF2-40B4-BE49-F238E27FC236}">
                  <a16:creationId xmlns:a16="http://schemas.microsoft.com/office/drawing/2014/main" id="{11E5A383-C9B8-4ED2-93D8-6B615700F3F5}"/>
                </a:ext>
              </a:extLst>
            </p:cNvPr>
            <p:cNvCxnSpPr>
              <a:stCxn id="59" idx="3"/>
              <a:endCxn id="60" idx="1"/>
            </p:cNvCxnSpPr>
            <p:nvPr/>
          </p:nvCxnSpPr>
          <p:spPr>
            <a:xfrm flipV="1">
              <a:off x="3716199" y="5489228"/>
              <a:ext cx="427994" cy="33177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9C4736A6-FF11-421B-B3E2-41806F228FD6}"/>
                </a:ext>
              </a:extLst>
            </p:cNvPr>
            <p:cNvCxnSpPr>
              <a:stCxn id="59" idx="3"/>
              <a:endCxn id="62" idx="1"/>
            </p:cNvCxnSpPr>
            <p:nvPr/>
          </p:nvCxnSpPr>
          <p:spPr>
            <a:xfrm flipV="1">
              <a:off x="3716199" y="5817811"/>
              <a:ext cx="427994" cy="3188"/>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04E1E4B5-0F65-427D-A171-FB61B508863A}"/>
                </a:ext>
              </a:extLst>
            </p:cNvPr>
            <p:cNvCxnSpPr>
              <a:stCxn id="59" idx="3"/>
              <a:endCxn id="61" idx="1"/>
            </p:cNvCxnSpPr>
            <p:nvPr/>
          </p:nvCxnSpPr>
          <p:spPr>
            <a:xfrm>
              <a:off x="3716199" y="5820999"/>
              <a:ext cx="427994" cy="325395"/>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6D950F21-E9C2-4596-B674-3C969454D6B6}"/>
                </a:ext>
              </a:extLst>
            </p:cNvPr>
            <p:cNvCxnSpPr>
              <a:stCxn id="47" idx="3"/>
              <a:endCxn id="58" idx="1"/>
            </p:cNvCxnSpPr>
            <p:nvPr/>
          </p:nvCxnSpPr>
          <p:spPr>
            <a:xfrm flipV="1">
              <a:off x="2247658" y="4773021"/>
              <a:ext cx="363627" cy="542743"/>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B2DAAC08-52EF-442C-A0E6-3C8A91F3B4B7}"/>
                </a:ext>
              </a:extLst>
            </p:cNvPr>
            <p:cNvCxnSpPr>
              <a:stCxn id="47" idx="3"/>
              <a:endCxn id="57" idx="1"/>
            </p:cNvCxnSpPr>
            <p:nvPr/>
          </p:nvCxnSpPr>
          <p:spPr>
            <a:xfrm flipV="1">
              <a:off x="2247658" y="5314242"/>
              <a:ext cx="363626" cy="1522"/>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E3B25F1E-8B0F-44C3-9747-361C1201A1E5}"/>
                </a:ext>
              </a:extLst>
            </p:cNvPr>
            <p:cNvCxnSpPr>
              <a:stCxn id="47" idx="3"/>
              <a:endCxn id="59" idx="1"/>
            </p:cNvCxnSpPr>
            <p:nvPr/>
          </p:nvCxnSpPr>
          <p:spPr>
            <a:xfrm>
              <a:off x="2247658" y="5315764"/>
              <a:ext cx="363626" cy="505235"/>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69" name="连接符: 肘形 68">
              <a:extLst>
                <a:ext uri="{FF2B5EF4-FFF2-40B4-BE49-F238E27FC236}">
                  <a16:creationId xmlns:a16="http://schemas.microsoft.com/office/drawing/2014/main" id="{7A98183A-92F8-4E4C-98FF-43AB86924F6D}"/>
                </a:ext>
              </a:extLst>
            </p:cNvPr>
            <p:cNvCxnSpPr>
              <a:stCxn id="12" idx="3"/>
              <a:endCxn id="14" idx="1"/>
            </p:cNvCxnSpPr>
            <p:nvPr/>
          </p:nvCxnSpPr>
          <p:spPr>
            <a:xfrm flipV="1">
              <a:off x="976900" y="2996318"/>
              <a:ext cx="332036" cy="1889300"/>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41BC8C67-AAF0-4E5B-B4C6-D26A9DE155B9}"/>
                </a:ext>
              </a:extLst>
            </p:cNvPr>
            <p:cNvCxnSpPr>
              <a:stCxn id="12" idx="3"/>
              <a:endCxn id="13" idx="1"/>
            </p:cNvCxnSpPr>
            <p:nvPr/>
          </p:nvCxnSpPr>
          <p:spPr>
            <a:xfrm flipV="1">
              <a:off x="976900" y="4426099"/>
              <a:ext cx="336530" cy="459519"/>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1" name="连接符: 肘形 70">
              <a:extLst>
                <a:ext uri="{FF2B5EF4-FFF2-40B4-BE49-F238E27FC236}">
                  <a16:creationId xmlns:a16="http://schemas.microsoft.com/office/drawing/2014/main" id="{B11E4E5B-167E-43A3-99D0-143098F912F9}"/>
                </a:ext>
              </a:extLst>
            </p:cNvPr>
            <p:cNvCxnSpPr>
              <a:stCxn id="12" idx="3"/>
              <a:endCxn id="47" idx="1"/>
            </p:cNvCxnSpPr>
            <p:nvPr/>
          </p:nvCxnSpPr>
          <p:spPr>
            <a:xfrm>
              <a:off x="976900" y="4885618"/>
              <a:ext cx="336530" cy="43014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2EEDBAEC-B502-4BB3-B968-61DF9594B121}"/>
                </a:ext>
              </a:extLst>
            </p:cNvPr>
            <p:cNvCxnSpPr>
              <a:stCxn id="12" idx="3"/>
              <a:endCxn id="42" idx="1"/>
            </p:cNvCxnSpPr>
            <p:nvPr/>
          </p:nvCxnSpPr>
          <p:spPr>
            <a:xfrm>
              <a:off x="976900" y="4885618"/>
              <a:ext cx="337730" cy="1592757"/>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3" name="连接符: 肘形 72">
              <a:extLst>
                <a:ext uri="{FF2B5EF4-FFF2-40B4-BE49-F238E27FC236}">
                  <a16:creationId xmlns:a16="http://schemas.microsoft.com/office/drawing/2014/main" id="{6AE57587-745D-4C6D-A3F7-B5E5AA6E40F6}"/>
                </a:ext>
              </a:extLst>
            </p:cNvPr>
            <p:cNvCxnSpPr>
              <a:stCxn id="20" idx="3"/>
              <a:endCxn id="21" idx="1"/>
            </p:cNvCxnSpPr>
            <p:nvPr/>
          </p:nvCxnSpPr>
          <p:spPr>
            <a:xfrm flipV="1">
              <a:off x="3723163" y="2743562"/>
              <a:ext cx="502493" cy="87408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4" name="连接符: 肘形 73">
              <a:extLst>
                <a:ext uri="{FF2B5EF4-FFF2-40B4-BE49-F238E27FC236}">
                  <a16:creationId xmlns:a16="http://schemas.microsoft.com/office/drawing/2014/main" id="{2930EB99-1D43-475A-90C7-9371875A9A3F}"/>
                </a:ext>
              </a:extLst>
            </p:cNvPr>
            <p:cNvCxnSpPr>
              <a:stCxn id="20" idx="3"/>
              <a:endCxn id="22" idx="1"/>
            </p:cNvCxnSpPr>
            <p:nvPr/>
          </p:nvCxnSpPr>
          <p:spPr>
            <a:xfrm flipV="1">
              <a:off x="3723163" y="3076547"/>
              <a:ext cx="502492" cy="541101"/>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5" name="连接符: 肘形 74">
              <a:extLst>
                <a:ext uri="{FF2B5EF4-FFF2-40B4-BE49-F238E27FC236}">
                  <a16:creationId xmlns:a16="http://schemas.microsoft.com/office/drawing/2014/main" id="{AF88DA89-205D-4EDF-9FDB-CEA32E88E7A4}"/>
                </a:ext>
              </a:extLst>
            </p:cNvPr>
            <p:cNvCxnSpPr>
              <a:stCxn id="20" idx="3"/>
              <a:endCxn id="24" idx="1"/>
            </p:cNvCxnSpPr>
            <p:nvPr/>
          </p:nvCxnSpPr>
          <p:spPr>
            <a:xfrm flipV="1">
              <a:off x="3723163" y="3409532"/>
              <a:ext cx="502492" cy="208116"/>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EE65FE58-EDEA-450E-B013-A68157D5497D}"/>
                </a:ext>
              </a:extLst>
            </p:cNvPr>
            <p:cNvCxnSpPr>
              <a:cxnSpLocks/>
            </p:cNvCxnSpPr>
            <p:nvPr/>
          </p:nvCxnSpPr>
          <p:spPr>
            <a:xfrm>
              <a:off x="3730783" y="3617648"/>
              <a:ext cx="496972" cy="133595"/>
            </a:xfrm>
            <a:prstGeom prst="bentConnector3">
              <a:avLst/>
            </a:prstGeom>
            <a:ln w="12700"/>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3DC9004C-2C56-4A16-A4E2-D9DF32F4E591}"/>
                </a:ext>
              </a:extLst>
            </p:cNvPr>
            <p:cNvCxnSpPr>
              <a:cxnSpLocks/>
            </p:cNvCxnSpPr>
            <p:nvPr/>
          </p:nvCxnSpPr>
          <p:spPr>
            <a:xfrm>
              <a:off x="3730783" y="3617648"/>
              <a:ext cx="491451" cy="457854"/>
            </a:xfrm>
            <a:prstGeom prst="bentConnector3">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0034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2.4 </a:t>
            </a:r>
            <a:r>
              <a:rPr lang="zh-CN" altLang="en-US" sz="2400" dirty="0">
                <a:solidFill>
                  <a:schemeClr val="bg1"/>
                </a:solidFill>
                <a:latin typeface="微软雅黑" panose="020B0503020204020204" pitchFamily="34" charset="-122"/>
                <a:ea typeface="微软雅黑" panose="020B0503020204020204" pitchFamily="34" charset="-122"/>
              </a:rPr>
              <a:t>数据设计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474609" y="2661431"/>
              <a:ext cx="1622560"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数据库</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10" name="图片 9">
            <a:extLst>
              <a:ext uri="{FF2B5EF4-FFF2-40B4-BE49-F238E27FC236}">
                <a16:creationId xmlns:a16="http://schemas.microsoft.com/office/drawing/2014/main" id="{2C988C25-6C86-4B6A-8272-679FA8E9C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700" y="662024"/>
            <a:ext cx="6286074" cy="6180721"/>
          </a:xfrm>
          <a:prstGeom prst="rect">
            <a:avLst/>
          </a:prstGeom>
        </p:spPr>
      </p:pic>
    </p:spTree>
    <p:extLst>
      <p:ext uri="{BB962C8B-B14F-4D97-AF65-F5344CB8AC3E}">
        <p14:creationId xmlns:p14="http://schemas.microsoft.com/office/powerpoint/2010/main" val="8384465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661431"/>
              <a:ext cx="1143262"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注册</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4B63C933-D461-4307-82AD-87A5D33532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0607" y="811530"/>
            <a:ext cx="3304699" cy="5875020"/>
          </a:xfrm>
          <a:prstGeom prst="rect">
            <a:avLst/>
          </a:prstGeom>
        </p:spPr>
      </p:pic>
    </p:spTree>
    <p:extLst>
      <p:ext uri="{BB962C8B-B14F-4D97-AF65-F5344CB8AC3E}">
        <p14:creationId xmlns:p14="http://schemas.microsoft.com/office/powerpoint/2010/main" val="48973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661431"/>
              <a:ext cx="1143262"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登录</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F438B8FC-24FD-494A-93A2-FD7727A990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6681" y="892857"/>
            <a:ext cx="3272552" cy="5817870"/>
          </a:xfrm>
          <a:prstGeom prst="rect">
            <a:avLst/>
          </a:prstGeom>
        </p:spPr>
      </p:pic>
    </p:spTree>
    <p:extLst>
      <p:ext uri="{BB962C8B-B14F-4D97-AF65-F5344CB8AC3E}">
        <p14:creationId xmlns:p14="http://schemas.microsoft.com/office/powerpoint/2010/main" val="32386452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9"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密码</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找回</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0EB0BACC-2E2A-452C-B40C-D68F2D39BD05}"/>
              </a:ext>
            </a:extLst>
          </p:cNvPr>
          <p:cNvGrpSpPr/>
          <p:nvPr/>
        </p:nvGrpSpPr>
        <p:grpSpPr>
          <a:xfrm>
            <a:off x="339660" y="1302574"/>
            <a:ext cx="9098950" cy="5295205"/>
            <a:chOff x="339660" y="1302574"/>
            <a:chExt cx="9098950" cy="5295205"/>
          </a:xfrm>
        </p:grpSpPr>
        <p:pic>
          <p:nvPicPr>
            <p:cNvPr id="14" name="图片 13">
              <a:extLst>
                <a:ext uri="{FF2B5EF4-FFF2-40B4-BE49-F238E27FC236}">
                  <a16:creationId xmlns:a16="http://schemas.microsoft.com/office/drawing/2014/main" id="{4F275ABB-5971-4028-AEA9-4D1B84D3F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60" y="1302574"/>
              <a:ext cx="2975833" cy="5290369"/>
            </a:xfrm>
            <a:prstGeom prst="rect">
              <a:avLst/>
            </a:prstGeom>
          </p:spPr>
        </p:pic>
        <p:pic>
          <p:nvPicPr>
            <p:cNvPr id="16" name="图片 15">
              <a:extLst>
                <a:ext uri="{FF2B5EF4-FFF2-40B4-BE49-F238E27FC236}">
                  <a16:creationId xmlns:a16="http://schemas.microsoft.com/office/drawing/2014/main" id="{673C1FBF-A7D3-4F4D-8ADF-47A00590ED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1218" y="1302574"/>
              <a:ext cx="2975834" cy="5290371"/>
            </a:xfrm>
            <a:prstGeom prst="rect">
              <a:avLst/>
            </a:prstGeom>
          </p:spPr>
        </p:pic>
        <p:pic>
          <p:nvPicPr>
            <p:cNvPr id="18" name="图片 17">
              <a:extLst>
                <a:ext uri="{FF2B5EF4-FFF2-40B4-BE49-F238E27FC236}">
                  <a16:creationId xmlns:a16="http://schemas.microsoft.com/office/drawing/2014/main" id="{264B3953-8A4E-4A2C-AB56-E4FE9BBA7D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2777" y="1307410"/>
              <a:ext cx="2975833" cy="5290369"/>
            </a:xfrm>
            <a:prstGeom prst="rect">
              <a:avLst/>
            </a:prstGeom>
          </p:spPr>
        </p:pic>
      </p:grpSp>
    </p:spTree>
    <p:extLst>
      <p:ext uri="{BB962C8B-B14F-4D97-AF65-F5344CB8AC3E}">
        <p14:creationId xmlns:p14="http://schemas.microsoft.com/office/powerpoint/2010/main" val="166535473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474609" y="2661431"/>
              <a:ext cx="1622560"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主界面</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244F174E-5D53-4608-A2A9-845517F393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1331" y="998948"/>
            <a:ext cx="3163253" cy="5623560"/>
          </a:xfrm>
          <a:prstGeom prst="rect">
            <a:avLst/>
          </a:prstGeom>
        </p:spPr>
      </p:pic>
    </p:spTree>
    <p:extLst>
      <p:ext uri="{BB962C8B-B14F-4D97-AF65-F5344CB8AC3E}">
        <p14:creationId xmlns:p14="http://schemas.microsoft.com/office/powerpoint/2010/main" val="6633296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661431"/>
              <a:ext cx="1143262"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侧栏</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FB7F4029-1514-4B07-A4C2-1359D48F8D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3481" y="892857"/>
            <a:ext cx="3258952" cy="5793693"/>
          </a:xfrm>
          <a:prstGeom prst="rect">
            <a:avLst/>
          </a:prstGeom>
        </p:spPr>
      </p:pic>
    </p:spTree>
    <p:extLst>
      <p:ext uri="{BB962C8B-B14F-4D97-AF65-F5344CB8AC3E}">
        <p14:creationId xmlns:p14="http://schemas.microsoft.com/office/powerpoint/2010/main" val="6845868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9"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密码</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修改</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B6B840FF-A146-49C7-8FC7-736AED0037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5257" y="892857"/>
            <a:ext cx="3218524" cy="5721820"/>
          </a:xfrm>
          <a:prstGeom prst="rect">
            <a:avLst/>
          </a:prstGeom>
        </p:spPr>
      </p:pic>
    </p:spTree>
    <p:extLst>
      <p:ext uri="{BB962C8B-B14F-4D97-AF65-F5344CB8AC3E}">
        <p14:creationId xmlns:p14="http://schemas.microsoft.com/office/powerpoint/2010/main" val="61319876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召集</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会议</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7C162ED2-4A61-408F-938D-EB10948D3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8828" y="885748"/>
            <a:ext cx="3208258" cy="5703570"/>
          </a:xfrm>
          <a:prstGeom prst="rect">
            <a:avLst/>
          </a:prstGeom>
        </p:spPr>
      </p:pic>
    </p:spTree>
    <p:extLst>
      <p:ext uri="{BB962C8B-B14F-4D97-AF65-F5344CB8AC3E}">
        <p14:creationId xmlns:p14="http://schemas.microsoft.com/office/powerpoint/2010/main" val="94151662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8"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参与</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会议</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72DD7D57-2430-45A2-B7C0-FF958028D1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7187" y="885748"/>
            <a:ext cx="3216593" cy="5718388"/>
          </a:xfrm>
          <a:prstGeom prst="rect">
            <a:avLst/>
          </a:prstGeom>
        </p:spPr>
      </p:pic>
    </p:spTree>
    <p:extLst>
      <p:ext uri="{BB962C8B-B14F-4D97-AF65-F5344CB8AC3E}">
        <p14:creationId xmlns:p14="http://schemas.microsoft.com/office/powerpoint/2010/main" val="78706776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等腰三角形 4"/>
          <p:cNvSpPr/>
          <p:nvPr/>
        </p:nvSpPr>
        <p:spPr>
          <a:xfrm rot="3547405">
            <a:off x="4881351" y="-519592"/>
            <a:ext cx="2793594" cy="2330961"/>
          </a:xfrm>
          <a:prstGeom prst="triangle">
            <a:avLst/>
          </a:prstGeom>
          <a:solidFill>
            <a:schemeClr val="tx1">
              <a:lumMod val="95000"/>
              <a:lumOff val="5000"/>
              <a:alpha val="7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738139" y="808794"/>
            <a:ext cx="2441117" cy="707886"/>
          </a:xfrm>
          <a:prstGeom prst="rect">
            <a:avLst/>
          </a:prstGeom>
          <a:noFill/>
        </p:spPr>
        <p:txBody>
          <a:bodyPr wrap="none" rtlCol="0">
            <a:spAutoFit/>
          </a:bodyPr>
          <a:lstStyle/>
          <a:p>
            <a:r>
              <a:rPr lang="en-US" altLang="zh-CN" sz="4000" dirty="0">
                <a:solidFill>
                  <a:schemeClr val="accent4">
                    <a:lumMod val="60000"/>
                    <a:lumOff val="40000"/>
                  </a:schemeClr>
                </a:solidFill>
              </a:rPr>
              <a:t>CONTENTS</a:t>
            </a:r>
            <a:endParaRPr lang="zh-CN" altLang="en-US" sz="4000" dirty="0">
              <a:solidFill>
                <a:schemeClr val="accent4">
                  <a:lumMod val="60000"/>
                  <a:lumOff val="40000"/>
                </a:schemeClr>
              </a:solidFill>
            </a:endParaRPr>
          </a:p>
        </p:txBody>
      </p:sp>
      <p:sp>
        <p:nvSpPr>
          <p:cNvPr id="7" name="文本框 6"/>
          <p:cNvSpPr txBox="1"/>
          <p:nvPr/>
        </p:nvSpPr>
        <p:spPr>
          <a:xfrm>
            <a:off x="5318719" y="1363510"/>
            <a:ext cx="1316386" cy="769441"/>
          </a:xfrm>
          <a:prstGeom prst="rect">
            <a:avLst/>
          </a:prstGeom>
          <a:noFill/>
        </p:spPr>
        <p:txBody>
          <a:bodyPr wrap="none" rtlCol="0">
            <a:spAutoFit/>
          </a:bodyPr>
          <a:lstStyle/>
          <a:p>
            <a:r>
              <a:rPr lang="zh-CN" altLang="en-US" sz="4400" b="1" dirty="0">
                <a:solidFill>
                  <a:schemeClr val="accent4">
                    <a:lumMod val="60000"/>
                    <a:lumOff val="40000"/>
                  </a:schemeClr>
                </a:solidFill>
              </a:rPr>
              <a:t>目录</a:t>
            </a:r>
          </a:p>
        </p:txBody>
      </p:sp>
      <p:cxnSp>
        <p:nvCxnSpPr>
          <p:cNvPr id="8" name="直接连接符 7"/>
          <p:cNvCxnSpPr/>
          <p:nvPr/>
        </p:nvCxnSpPr>
        <p:spPr>
          <a:xfrm>
            <a:off x="6588358" y="1748228"/>
            <a:ext cx="7123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35420" y="1754742"/>
            <a:ext cx="7123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082543" y="3251299"/>
            <a:ext cx="1345871" cy="1345870"/>
          </a:xfrm>
          <a:prstGeom prst="ellipse">
            <a:avLst/>
          </a:prstGeom>
          <a:solidFill>
            <a:schemeClr val="bg1">
              <a:alpha val="34000"/>
            </a:schemeClr>
          </a:solidFill>
          <a:ln w="28575">
            <a:solidFill>
              <a:schemeClr val="bg1"/>
            </a:solidFill>
          </a:ln>
          <a:effectLst>
            <a:outerShdw blurRad="266700" dist="533400" dir="918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03892" y="3372648"/>
            <a:ext cx="1103172" cy="1103172"/>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047592" y="4829728"/>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项目概述</a:t>
            </a:r>
          </a:p>
        </p:txBody>
      </p:sp>
      <p:sp>
        <p:nvSpPr>
          <p:cNvPr id="14" name="文本框 13"/>
          <p:cNvSpPr txBox="1"/>
          <p:nvPr/>
        </p:nvSpPr>
        <p:spPr>
          <a:xfrm>
            <a:off x="2361782" y="3577864"/>
            <a:ext cx="787395" cy="707886"/>
          </a:xfrm>
          <a:prstGeom prst="rect">
            <a:avLst/>
          </a:prstGeom>
          <a:noFill/>
        </p:spPr>
        <p:txBody>
          <a:bodyPr wrap="non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5257536" y="3251299"/>
            <a:ext cx="1345871" cy="1345870"/>
          </a:xfrm>
          <a:prstGeom prst="ellipse">
            <a:avLst/>
          </a:prstGeom>
          <a:solidFill>
            <a:schemeClr val="bg1">
              <a:alpha val="34000"/>
            </a:schemeClr>
          </a:solidFill>
          <a:ln w="28575">
            <a:solidFill>
              <a:schemeClr val="bg1"/>
            </a:solidFill>
          </a:ln>
          <a:effectLst>
            <a:outerShdw blurRad="266700" dist="419100" dir="918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378885" y="3372648"/>
            <a:ext cx="1103172" cy="1103172"/>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222585" y="4835769"/>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主要工作</a:t>
            </a:r>
          </a:p>
        </p:txBody>
      </p:sp>
      <p:sp>
        <p:nvSpPr>
          <p:cNvPr id="19" name="文本框 18"/>
          <p:cNvSpPr txBox="1"/>
          <p:nvPr/>
        </p:nvSpPr>
        <p:spPr>
          <a:xfrm>
            <a:off x="5536775" y="3577864"/>
            <a:ext cx="787395" cy="707886"/>
          </a:xfrm>
          <a:prstGeom prst="rect">
            <a:avLst/>
          </a:prstGeom>
          <a:noFill/>
        </p:spPr>
        <p:txBody>
          <a:bodyPr wrap="non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椭圆 19"/>
          <p:cNvSpPr/>
          <p:nvPr/>
        </p:nvSpPr>
        <p:spPr>
          <a:xfrm>
            <a:off x="8397578" y="3251299"/>
            <a:ext cx="1345871" cy="1345870"/>
          </a:xfrm>
          <a:prstGeom prst="ellipse">
            <a:avLst/>
          </a:prstGeom>
          <a:solidFill>
            <a:schemeClr val="bg1">
              <a:alpha val="34000"/>
            </a:schemeClr>
          </a:solidFill>
          <a:ln w="28575">
            <a:solidFill>
              <a:schemeClr val="bg1"/>
            </a:solidFill>
          </a:ln>
          <a:effectLst>
            <a:outerShdw blurRad="266700" dist="419100" dir="918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518927" y="3372648"/>
            <a:ext cx="1103172" cy="1103172"/>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362627" y="4826892"/>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项目总结</a:t>
            </a:r>
          </a:p>
        </p:txBody>
      </p:sp>
      <p:sp>
        <p:nvSpPr>
          <p:cNvPr id="24" name="文本框 23"/>
          <p:cNvSpPr txBox="1"/>
          <p:nvPr/>
        </p:nvSpPr>
        <p:spPr>
          <a:xfrm>
            <a:off x="8676817" y="3577864"/>
            <a:ext cx="787395" cy="707886"/>
          </a:xfrm>
          <a:prstGeom prst="rect">
            <a:avLst/>
          </a:prstGeom>
          <a:noFill/>
        </p:spPr>
        <p:txBody>
          <a:bodyPr wrap="non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414387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down)">
                                      <p:cBhvr>
                                        <p:cTn id="22" dur="500"/>
                                        <p:tgtEl>
                                          <p:spTgt spid="6"/>
                                        </p:tgtEl>
                                      </p:cBhvr>
                                    </p:animEffect>
                                  </p:childTnLst>
                                </p:cTn>
                              </p:par>
                            </p:childTnLst>
                          </p:cTn>
                        </p:par>
                        <p:par>
                          <p:cTn id="23" fill="hold">
                            <p:stCondLst>
                              <p:cond delay="175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750" fill="hold"/>
                                        <p:tgtEl>
                                          <p:spTgt spid="7"/>
                                        </p:tgtEl>
                                        <p:attrNameLst>
                                          <p:attrName>ppt_w</p:attrName>
                                        </p:attrNameLst>
                                      </p:cBhvr>
                                      <p:tavLst>
                                        <p:tav tm="0">
                                          <p:val>
                                            <p:fltVal val="0"/>
                                          </p:val>
                                        </p:tav>
                                        <p:tav tm="100000">
                                          <p:val>
                                            <p:strVal val="#ppt_w"/>
                                          </p:val>
                                        </p:tav>
                                      </p:tavLst>
                                    </p:anim>
                                    <p:anim calcmode="lin" valueType="num">
                                      <p:cBhvr>
                                        <p:cTn id="27" dur="750" fill="hold"/>
                                        <p:tgtEl>
                                          <p:spTgt spid="7"/>
                                        </p:tgtEl>
                                        <p:attrNameLst>
                                          <p:attrName>ppt_h</p:attrName>
                                        </p:attrNameLst>
                                      </p:cBhvr>
                                      <p:tavLst>
                                        <p:tav tm="0">
                                          <p:val>
                                            <p:fltVal val="0"/>
                                          </p:val>
                                        </p:tav>
                                        <p:tav tm="100000">
                                          <p:val>
                                            <p:strVal val="#ppt_h"/>
                                          </p:val>
                                        </p:tav>
                                      </p:tavLst>
                                    </p:anim>
                                    <p:animEffect transition="in" filter="fade">
                                      <p:cBhvr>
                                        <p:cTn id="28" dur="750"/>
                                        <p:tgtEl>
                                          <p:spTgt spid="7"/>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3500"/>
                            </p:stCondLst>
                            <p:childTnLst>
                              <p:par>
                                <p:cTn id="41" presetID="47"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22" presetClass="entr" presetSubtype="4"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500"/>
                                        <p:tgtEl>
                                          <p:spTgt spid="1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par>
                          <p:cTn id="53" fill="hold">
                            <p:stCondLst>
                              <p:cond delay="500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5500"/>
                            </p:stCondLst>
                            <p:childTnLst>
                              <p:par>
                                <p:cTn id="58" presetID="47"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par>
                          <p:cTn id="63" fill="hold">
                            <p:stCondLst>
                              <p:cond delay="6500"/>
                            </p:stCondLst>
                            <p:childTnLst>
                              <p:par>
                                <p:cTn id="64" presetID="22" presetClass="entr" presetSubtype="4"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par>
                          <p:cTn id="74" fill="hold">
                            <p:stCondLst>
                              <p:cond delay="7500"/>
                            </p:stCondLst>
                            <p:childTnLst>
                              <p:par>
                                <p:cTn id="75" presetID="47" presetClass="entr" presetSubtype="0"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1000"/>
                                        <p:tgtEl>
                                          <p:spTgt spid="22"/>
                                        </p:tgtEl>
                                      </p:cBhvr>
                                    </p:animEffect>
                                    <p:anim calcmode="lin" valueType="num">
                                      <p:cBhvr>
                                        <p:cTn id="78" dur="1000" fill="hold"/>
                                        <p:tgtEl>
                                          <p:spTgt spid="22"/>
                                        </p:tgtEl>
                                        <p:attrNameLst>
                                          <p:attrName>ppt_x</p:attrName>
                                        </p:attrNameLst>
                                      </p:cBhvr>
                                      <p:tavLst>
                                        <p:tav tm="0">
                                          <p:val>
                                            <p:strVal val="#ppt_x"/>
                                          </p:val>
                                        </p:tav>
                                        <p:tav tm="100000">
                                          <p:val>
                                            <p:strVal val="#ppt_x"/>
                                          </p:val>
                                        </p:tav>
                                      </p:tavLst>
                                    </p:anim>
                                    <p:anim calcmode="lin" valueType="num">
                                      <p:cBhvr>
                                        <p:cTn id="7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0" grpId="0" animBg="1"/>
      <p:bldP spid="11" grpId="0" animBg="1"/>
      <p:bldP spid="12" grpId="0"/>
      <p:bldP spid="14" grpId="0"/>
      <p:bldP spid="15" grpId="0" animBg="1"/>
      <p:bldP spid="16" grpId="0" animBg="1"/>
      <p:bldP spid="17" grpId="0"/>
      <p:bldP spid="19" grpId="0"/>
      <p:bldP spid="20" grpId="0" animBg="1"/>
      <p:bldP spid="21" grpId="0" animBg="1"/>
      <p:bldP spid="22"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9"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会议</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界面</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08C20BF8-2EE5-4B3A-B5E9-A05479A83A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5613" y="885749"/>
            <a:ext cx="3214688" cy="5715000"/>
          </a:xfrm>
          <a:prstGeom prst="rect">
            <a:avLst/>
          </a:prstGeom>
        </p:spPr>
      </p:pic>
    </p:spTree>
    <p:extLst>
      <p:ext uri="{BB962C8B-B14F-4D97-AF65-F5344CB8AC3E}">
        <p14:creationId xmlns:p14="http://schemas.microsoft.com/office/powerpoint/2010/main" val="32243328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60"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会议</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记录</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A91D9C5B-8A6F-4E55-B3AB-41298A381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828" y="892857"/>
            <a:ext cx="3208258" cy="5703570"/>
          </a:xfrm>
          <a:prstGeom prst="rect">
            <a:avLst/>
          </a:prstGeom>
        </p:spPr>
      </p:pic>
    </p:spTree>
    <p:extLst>
      <p:ext uri="{BB962C8B-B14F-4D97-AF65-F5344CB8AC3E}">
        <p14:creationId xmlns:p14="http://schemas.microsoft.com/office/powerpoint/2010/main" val="142034379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2.5 </a:t>
            </a:r>
            <a:r>
              <a:rPr lang="zh-CN" altLang="en-US" sz="2400" dirty="0">
                <a:solidFill>
                  <a:schemeClr val="bg1"/>
                </a:solidFill>
                <a:latin typeface="微软雅黑" panose="020B0503020204020204" pitchFamily="34" charset="-122"/>
                <a:ea typeface="微软雅黑" panose="020B0503020204020204" pitchFamily="34" charset="-122"/>
              </a:rPr>
              <a:t>界面设计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60"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会议</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笔记</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EF49C71B-7E39-4BB8-A91B-00386B7A14B0}"/>
              </a:ext>
            </a:extLst>
          </p:cNvPr>
          <p:cNvGrpSpPr/>
          <p:nvPr/>
        </p:nvGrpSpPr>
        <p:grpSpPr>
          <a:xfrm>
            <a:off x="2387877" y="892857"/>
            <a:ext cx="6840657" cy="5726430"/>
            <a:chOff x="2387877" y="892857"/>
            <a:chExt cx="6840657" cy="5726430"/>
          </a:xfrm>
        </p:grpSpPr>
        <p:pic>
          <p:nvPicPr>
            <p:cNvPr id="3" name="图片 2">
              <a:extLst>
                <a:ext uri="{FF2B5EF4-FFF2-40B4-BE49-F238E27FC236}">
                  <a16:creationId xmlns:a16="http://schemas.microsoft.com/office/drawing/2014/main" id="{B6C995C4-4001-4EBB-91D3-C94650E5AC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417" y="892857"/>
              <a:ext cx="3221117" cy="5726430"/>
            </a:xfrm>
            <a:prstGeom prst="rect">
              <a:avLst/>
            </a:prstGeom>
          </p:spPr>
        </p:pic>
        <p:pic>
          <p:nvPicPr>
            <p:cNvPr id="10" name="图片 9">
              <a:extLst>
                <a:ext uri="{FF2B5EF4-FFF2-40B4-BE49-F238E27FC236}">
                  <a16:creationId xmlns:a16="http://schemas.microsoft.com/office/drawing/2014/main" id="{DF1312C7-1FDB-45DB-802B-D410FEB5E4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7877" y="892857"/>
              <a:ext cx="3221117" cy="5726430"/>
            </a:xfrm>
            <a:prstGeom prst="rect">
              <a:avLst/>
            </a:prstGeom>
          </p:spPr>
        </p:pic>
      </p:grpSp>
    </p:spTree>
    <p:extLst>
      <p:ext uri="{BB962C8B-B14F-4D97-AF65-F5344CB8AC3E}">
        <p14:creationId xmlns:p14="http://schemas.microsoft.com/office/powerpoint/2010/main" val="30377586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2.6 </a:t>
            </a:r>
            <a:r>
              <a:rPr lang="zh-CN" altLang="en-US" sz="2400" dirty="0">
                <a:solidFill>
                  <a:schemeClr val="bg1"/>
                </a:solidFill>
                <a:latin typeface="微软雅黑" panose="020B0503020204020204" pitchFamily="34" charset="-122"/>
                <a:ea typeface="微软雅黑" panose="020B0503020204020204" pitchFamily="34" charset="-122"/>
              </a:rPr>
              <a:t>软件实现</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10202100" y="39872"/>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61" y="2661431"/>
              <a:ext cx="1143262" cy="666786"/>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演示</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2" name="video">
            <a:hlinkClick r:id="" action="ppaction://media"/>
            <a:extLst>
              <a:ext uri="{FF2B5EF4-FFF2-40B4-BE49-F238E27FC236}">
                <a16:creationId xmlns:a16="http://schemas.microsoft.com/office/drawing/2014/main" id="{A26EBF46-484D-433C-93B5-9A3BF376A11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7908" y="1127872"/>
            <a:ext cx="9753600" cy="5486400"/>
          </a:xfrm>
          <a:prstGeom prst="rect">
            <a:avLst/>
          </a:prstGeom>
        </p:spPr>
      </p:pic>
    </p:spTree>
    <p:extLst>
      <p:ext uri="{BB962C8B-B14F-4D97-AF65-F5344CB8AC3E}">
        <p14:creationId xmlns:p14="http://schemas.microsoft.com/office/powerpoint/2010/main" val="3532061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display="0">
                  <p:stCondLst>
                    <p:cond delay="indefinite"/>
                  </p:stCondLst>
                </p:cTn>
                <p:tgtEl>
                  <p:spTgt spid="2"/>
                </p:tgtEl>
              </p:cMediaNode>
            </p:video>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2.7 </a:t>
            </a:r>
            <a:r>
              <a:rPr lang="zh-CN" altLang="en-US" sz="2400" dirty="0">
                <a:solidFill>
                  <a:schemeClr val="bg1"/>
                </a:solidFill>
                <a:latin typeface="微软雅黑" panose="020B0503020204020204" pitchFamily="34" charset="-122"/>
                <a:ea typeface="微软雅黑" panose="020B0503020204020204" pitchFamily="34" charset="-122"/>
              </a:rPr>
              <a:t>软件测试</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749173" y="788726"/>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61"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测试</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概述</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graphicFrame>
        <p:nvGraphicFramePr>
          <p:cNvPr id="7" name="表格 6">
            <a:extLst>
              <a:ext uri="{FF2B5EF4-FFF2-40B4-BE49-F238E27FC236}">
                <a16:creationId xmlns:a16="http://schemas.microsoft.com/office/drawing/2014/main" id="{28148EAF-AC9C-49E9-A22A-727F1707C3AF}"/>
              </a:ext>
            </a:extLst>
          </p:cNvPr>
          <p:cNvGraphicFramePr>
            <a:graphicFrameLocks noGrp="1"/>
          </p:cNvGraphicFramePr>
          <p:nvPr>
            <p:extLst>
              <p:ext uri="{D42A27DB-BD31-4B8C-83A1-F6EECF244321}">
                <p14:modId xmlns:p14="http://schemas.microsoft.com/office/powerpoint/2010/main" val="1253047949"/>
              </p:ext>
            </p:extLst>
          </p:nvPr>
        </p:nvGraphicFramePr>
        <p:xfrm>
          <a:off x="911158" y="1243638"/>
          <a:ext cx="8928169" cy="4272120"/>
        </p:xfrm>
        <a:graphic>
          <a:graphicData uri="http://schemas.openxmlformats.org/drawingml/2006/table">
            <a:tbl>
              <a:tblPr firstRow="1" firstCol="1" bandRow="1">
                <a:tableStyleId>{5C22544A-7EE6-4342-B048-85BDC9FD1C3A}</a:tableStyleId>
              </a:tblPr>
              <a:tblGrid>
                <a:gridCol w="2154105">
                  <a:extLst>
                    <a:ext uri="{9D8B030D-6E8A-4147-A177-3AD203B41FA5}">
                      <a16:colId xmlns:a16="http://schemas.microsoft.com/office/drawing/2014/main" val="4011439263"/>
                    </a:ext>
                  </a:extLst>
                </a:gridCol>
                <a:gridCol w="3192483">
                  <a:extLst>
                    <a:ext uri="{9D8B030D-6E8A-4147-A177-3AD203B41FA5}">
                      <a16:colId xmlns:a16="http://schemas.microsoft.com/office/drawing/2014/main" val="1140594463"/>
                    </a:ext>
                  </a:extLst>
                </a:gridCol>
                <a:gridCol w="3581581">
                  <a:extLst>
                    <a:ext uri="{9D8B030D-6E8A-4147-A177-3AD203B41FA5}">
                      <a16:colId xmlns:a16="http://schemas.microsoft.com/office/drawing/2014/main" val="4181680955"/>
                    </a:ext>
                  </a:extLst>
                </a:gridCol>
              </a:tblGrid>
              <a:tr h="305152">
                <a:tc>
                  <a:txBody>
                    <a:bodyPr/>
                    <a:lstStyle/>
                    <a:p>
                      <a:pPr algn="ctr">
                        <a:spcAft>
                          <a:spcPts val="0"/>
                        </a:spcAft>
                      </a:pPr>
                      <a:r>
                        <a:rPr lang="zh-CN" sz="2000" kern="100" dirty="0">
                          <a:effectLst/>
                        </a:rPr>
                        <a:t>软件功能</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输入</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输出</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extLst>
                  <a:ext uri="{0D108BD9-81ED-4DB2-BD59-A6C34878D82A}">
                    <a16:rowId xmlns:a16="http://schemas.microsoft.com/office/drawing/2014/main" val="4051912522"/>
                  </a:ext>
                </a:extLst>
              </a:tr>
              <a:tr h="610302">
                <a:tc>
                  <a:txBody>
                    <a:bodyPr/>
                    <a:lstStyle/>
                    <a:p>
                      <a:pPr algn="ctr">
                        <a:spcAft>
                          <a:spcPts val="0"/>
                        </a:spcAft>
                      </a:pPr>
                      <a:r>
                        <a:rPr lang="zh-CN" sz="2000" kern="100" dirty="0">
                          <a:effectLst/>
                        </a:rPr>
                        <a:t>用户注册</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用户名、密码、手机号、验证码</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a:effectLst/>
                        </a:rPr>
                        <a:t>注册结果（成功或失败）</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4237388086"/>
                  </a:ext>
                </a:extLst>
              </a:tr>
              <a:tr h="305152">
                <a:tc>
                  <a:txBody>
                    <a:bodyPr/>
                    <a:lstStyle/>
                    <a:p>
                      <a:pPr algn="ctr">
                        <a:spcAft>
                          <a:spcPts val="0"/>
                        </a:spcAft>
                      </a:pPr>
                      <a:r>
                        <a:rPr lang="zh-CN" sz="2000" kern="100">
                          <a:effectLst/>
                        </a:rPr>
                        <a:t>用户登录</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手机号、密码</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a:effectLst/>
                        </a:rPr>
                        <a:t>登录结果（成功或失败）</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474498438"/>
                  </a:ext>
                </a:extLst>
              </a:tr>
              <a:tr h="610302">
                <a:tc>
                  <a:txBody>
                    <a:bodyPr/>
                    <a:lstStyle/>
                    <a:p>
                      <a:pPr algn="ctr">
                        <a:spcAft>
                          <a:spcPts val="0"/>
                        </a:spcAft>
                      </a:pPr>
                      <a:r>
                        <a:rPr lang="zh-CN" sz="2000" kern="100">
                          <a:effectLst/>
                        </a:rPr>
                        <a:t>用户密码找回</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手机号、验证码、新密码</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a:effectLst/>
                        </a:rPr>
                        <a:t>手机验证结果及密码重置结果（成功或失败）</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1145460238"/>
                  </a:ext>
                </a:extLst>
              </a:tr>
              <a:tr h="305152">
                <a:tc>
                  <a:txBody>
                    <a:bodyPr/>
                    <a:lstStyle/>
                    <a:p>
                      <a:pPr algn="ctr">
                        <a:spcAft>
                          <a:spcPts val="0"/>
                        </a:spcAft>
                      </a:pPr>
                      <a:r>
                        <a:rPr lang="zh-CN" sz="2000" kern="100">
                          <a:effectLst/>
                        </a:rPr>
                        <a:t>用户密码修改</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旧密码、新密码</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密码修改结果（成功或失败）</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1559883291"/>
                  </a:ext>
                </a:extLst>
              </a:tr>
              <a:tr h="610302">
                <a:tc>
                  <a:txBody>
                    <a:bodyPr/>
                    <a:lstStyle/>
                    <a:p>
                      <a:pPr algn="ctr">
                        <a:spcAft>
                          <a:spcPts val="0"/>
                        </a:spcAft>
                      </a:pPr>
                      <a:r>
                        <a:rPr lang="zh-CN" sz="2000" kern="100">
                          <a:effectLst/>
                        </a:rPr>
                        <a:t>召集会议</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dirty="0">
                          <a:effectLst/>
                        </a:rPr>
                        <a:t>会议名称，会议密码（可选）</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会议创建结果（成功或失败）</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1112331723"/>
                  </a:ext>
                </a:extLst>
              </a:tr>
              <a:tr h="610302">
                <a:tc>
                  <a:txBody>
                    <a:bodyPr/>
                    <a:lstStyle/>
                    <a:p>
                      <a:pPr algn="ctr">
                        <a:spcAft>
                          <a:spcPts val="0"/>
                        </a:spcAft>
                      </a:pPr>
                      <a:r>
                        <a:rPr lang="zh-CN" sz="2000" kern="100">
                          <a:effectLst/>
                        </a:rPr>
                        <a:t>参与会议</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a:effectLst/>
                        </a:rPr>
                        <a:t>会议室编号，会议密码（可选）</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加入会议结果（成功或失败）</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3765393775"/>
                  </a:ext>
                </a:extLst>
              </a:tr>
              <a:tr h="305152">
                <a:tc>
                  <a:txBody>
                    <a:bodyPr/>
                    <a:lstStyle/>
                    <a:p>
                      <a:pPr algn="ctr">
                        <a:spcAft>
                          <a:spcPts val="0"/>
                        </a:spcAft>
                      </a:pPr>
                      <a:r>
                        <a:rPr lang="zh-CN" sz="2000" kern="100">
                          <a:effectLst/>
                        </a:rPr>
                        <a:t>会议记录查询</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a:effectLst/>
                        </a:rPr>
                        <a:t>查询会议记录</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会议记录列表</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2833205168"/>
                  </a:ext>
                </a:extLst>
              </a:tr>
              <a:tr h="305152">
                <a:tc>
                  <a:txBody>
                    <a:bodyPr/>
                    <a:lstStyle/>
                    <a:p>
                      <a:pPr algn="ctr">
                        <a:spcAft>
                          <a:spcPts val="0"/>
                        </a:spcAft>
                      </a:pPr>
                      <a:r>
                        <a:rPr lang="zh-CN" sz="2000" kern="100">
                          <a:effectLst/>
                        </a:rPr>
                        <a:t>会议笔记查询</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a:effectLst/>
                        </a:rPr>
                        <a:t>查询某一会议的具体信息</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会议记录详情页</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564214391"/>
                  </a:ext>
                </a:extLst>
              </a:tr>
              <a:tr h="305152">
                <a:tc>
                  <a:txBody>
                    <a:bodyPr/>
                    <a:lstStyle/>
                    <a:p>
                      <a:pPr algn="ctr">
                        <a:spcAft>
                          <a:spcPts val="0"/>
                        </a:spcAft>
                      </a:pPr>
                      <a:r>
                        <a:rPr lang="zh-CN" sz="2000" kern="100">
                          <a:effectLst/>
                        </a:rPr>
                        <a:t>白板编辑与共享</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tx1">
                        <a:lumMod val="85000"/>
                        <a:lumOff val="15000"/>
                      </a:schemeClr>
                    </a:solidFill>
                  </a:tcPr>
                </a:tc>
                <a:tc>
                  <a:txBody>
                    <a:bodyPr/>
                    <a:lstStyle/>
                    <a:p>
                      <a:pPr algn="ctr">
                        <a:spcAft>
                          <a:spcPts val="0"/>
                        </a:spcAft>
                      </a:pPr>
                      <a:r>
                        <a:rPr lang="zh-CN" sz="2000" kern="100">
                          <a:effectLst/>
                        </a:rPr>
                        <a:t>白板内容绘制</a:t>
                      </a:r>
                      <a:endParaRPr lang="zh-CN" sz="2000" kern="10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tc>
                  <a:txBody>
                    <a:bodyPr/>
                    <a:lstStyle/>
                    <a:p>
                      <a:pPr algn="ctr">
                        <a:spcAft>
                          <a:spcPts val="0"/>
                        </a:spcAft>
                      </a:pPr>
                      <a:r>
                        <a:rPr lang="zh-CN" sz="2000" kern="100" dirty="0">
                          <a:effectLst/>
                        </a:rPr>
                        <a:t>各客户端同步显示白板内容</a:t>
                      </a:r>
                      <a:endParaRPr lang="zh-CN" sz="2000" kern="100" dirty="0">
                        <a:effectLst/>
                        <a:latin typeface="Times New Roman" panose="02020603050405020304" pitchFamily="18" charset="0"/>
                        <a:ea typeface="宋体" panose="02010600030101010101" pitchFamily="2" charset="-122"/>
                      </a:endParaRPr>
                    </a:p>
                  </a:txBody>
                  <a:tcPr marL="126574" marR="126574" marT="0" marB="0">
                    <a:solidFill>
                      <a:schemeClr val="bg1">
                        <a:lumMod val="85000"/>
                      </a:schemeClr>
                    </a:solidFill>
                  </a:tcPr>
                </a:tc>
                <a:extLst>
                  <a:ext uri="{0D108BD9-81ED-4DB2-BD59-A6C34878D82A}">
                    <a16:rowId xmlns:a16="http://schemas.microsoft.com/office/drawing/2014/main" val="94382933"/>
                  </a:ext>
                </a:extLst>
              </a:tr>
            </a:tbl>
          </a:graphicData>
        </a:graphic>
      </p:graphicFrame>
    </p:spTree>
    <p:extLst>
      <p:ext uri="{BB962C8B-B14F-4D97-AF65-F5344CB8AC3E}">
        <p14:creationId xmlns:p14="http://schemas.microsoft.com/office/powerpoint/2010/main" val="4261540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2.7 </a:t>
            </a:r>
            <a:r>
              <a:rPr lang="zh-CN" altLang="en-US" sz="2400" dirty="0">
                <a:solidFill>
                  <a:schemeClr val="bg1"/>
                </a:solidFill>
                <a:latin typeface="微软雅黑" panose="020B0503020204020204" pitchFamily="34" charset="-122"/>
                <a:ea typeface="微软雅黑" panose="020B0503020204020204" pitchFamily="34" charset="-122"/>
              </a:rPr>
              <a:t>软件测试</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61" y="2374206"/>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测试</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用例</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graphicFrame>
        <p:nvGraphicFramePr>
          <p:cNvPr id="2" name="表格 1">
            <a:extLst>
              <a:ext uri="{FF2B5EF4-FFF2-40B4-BE49-F238E27FC236}">
                <a16:creationId xmlns:a16="http://schemas.microsoft.com/office/drawing/2014/main" id="{04955F06-FF50-413B-82A2-82DAE82CC5B5}"/>
              </a:ext>
            </a:extLst>
          </p:cNvPr>
          <p:cNvGraphicFramePr>
            <a:graphicFrameLocks noGrp="1"/>
          </p:cNvGraphicFramePr>
          <p:nvPr>
            <p:extLst>
              <p:ext uri="{D42A27DB-BD31-4B8C-83A1-F6EECF244321}">
                <p14:modId xmlns:p14="http://schemas.microsoft.com/office/powerpoint/2010/main" val="1868226304"/>
              </p:ext>
            </p:extLst>
          </p:nvPr>
        </p:nvGraphicFramePr>
        <p:xfrm>
          <a:off x="2515780" y="979758"/>
          <a:ext cx="6759143" cy="2733745"/>
        </p:xfrm>
        <a:graphic>
          <a:graphicData uri="http://schemas.openxmlformats.org/drawingml/2006/table">
            <a:tbl>
              <a:tblPr firstRow="1" firstCol="1" bandRow="1">
                <a:tableStyleId>{5C22544A-7EE6-4342-B048-85BDC9FD1C3A}</a:tableStyleId>
              </a:tblPr>
              <a:tblGrid>
                <a:gridCol w="1663172">
                  <a:extLst>
                    <a:ext uri="{9D8B030D-6E8A-4147-A177-3AD203B41FA5}">
                      <a16:colId xmlns:a16="http://schemas.microsoft.com/office/drawing/2014/main" val="2141955567"/>
                    </a:ext>
                  </a:extLst>
                </a:gridCol>
                <a:gridCol w="1663172">
                  <a:extLst>
                    <a:ext uri="{9D8B030D-6E8A-4147-A177-3AD203B41FA5}">
                      <a16:colId xmlns:a16="http://schemas.microsoft.com/office/drawing/2014/main" val="2627769619"/>
                    </a:ext>
                  </a:extLst>
                </a:gridCol>
                <a:gridCol w="1663172">
                  <a:extLst>
                    <a:ext uri="{9D8B030D-6E8A-4147-A177-3AD203B41FA5}">
                      <a16:colId xmlns:a16="http://schemas.microsoft.com/office/drawing/2014/main" val="4149269162"/>
                    </a:ext>
                  </a:extLst>
                </a:gridCol>
                <a:gridCol w="1769627">
                  <a:extLst>
                    <a:ext uri="{9D8B030D-6E8A-4147-A177-3AD203B41FA5}">
                      <a16:colId xmlns:a16="http://schemas.microsoft.com/office/drawing/2014/main" val="1289130440"/>
                    </a:ext>
                  </a:extLst>
                </a:gridCol>
              </a:tblGrid>
              <a:tr h="234615">
                <a:tc>
                  <a:txBody>
                    <a:bodyPr/>
                    <a:lstStyle/>
                    <a:p>
                      <a:pPr algn="just">
                        <a:spcAft>
                          <a:spcPts val="0"/>
                        </a:spcAft>
                      </a:pPr>
                      <a:r>
                        <a:rPr lang="zh-CN" sz="1500" kern="100" dirty="0">
                          <a:effectLst/>
                        </a:rPr>
                        <a:t>序号</a:t>
                      </a:r>
                      <a:endParaRPr lang="zh-CN" sz="1500" kern="100" dirty="0">
                        <a:effectLst/>
                        <a:latin typeface="Times New Roman" panose="02020603050405020304" pitchFamily="18" charset="0"/>
                        <a:ea typeface="宋体" panose="02010600030101010101" pitchFamily="2" charset="-122"/>
                      </a:endParaRPr>
                    </a:p>
                  </a:txBody>
                  <a:tcPr marL="100549" marR="100549" marT="0" marB="0">
                    <a:solidFill>
                      <a:schemeClr val="tx1">
                        <a:lumMod val="85000"/>
                        <a:lumOff val="15000"/>
                      </a:schemeClr>
                    </a:solidFill>
                  </a:tcPr>
                </a:tc>
                <a:tc gridSpan="3">
                  <a:txBody>
                    <a:bodyPr/>
                    <a:lstStyle/>
                    <a:p>
                      <a:pPr algn="just">
                        <a:spcAft>
                          <a:spcPts val="0"/>
                        </a:spcAft>
                      </a:pPr>
                      <a:r>
                        <a:rPr lang="en-US" sz="1500" kern="100">
                          <a:effectLst/>
                        </a:rPr>
                        <a:t>Test_01_08</a:t>
                      </a:r>
                      <a:endParaRPr lang="zh-CN" sz="1500" kern="100">
                        <a:effectLst/>
                        <a:latin typeface="Times New Roman" panose="02020603050405020304" pitchFamily="18" charset="0"/>
                        <a:ea typeface="宋体" panose="02010600030101010101" pitchFamily="2" charset="-122"/>
                      </a:endParaRPr>
                    </a:p>
                  </a:txBody>
                  <a:tcPr marL="134066" marR="134066" marT="67033" marB="67033">
                    <a:solidFill>
                      <a:schemeClr val="tx1">
                        <a:lumMod val="85000"/>
                        <a:lumOff val="1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44149101"/>
                  </a:ext>
                </a:extLst>
              </a:tr>
              <a:tr h="234615">
                <a:tc>
                  <a:txBody>
                    <a:bodyPr/>
                    <a:lstStyle/>
                    <a:p>
                      <a:pPr algn="just">
                        <a:spcAft>
                          <a:spcPts val="0"/>
                        </a:spcAft>
                      </a:pPr>
                      <a:r>
                        <a:rPr lang="zh-CN" sz="1500" kern="100">
                          <a:effectLst/>
                        </a:rPr>
                        <a:t>测试目的</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tx1">
                        <a:lumMod val="85000"/>
                        <a:lumOff val="15000"/>
                      </a:schemeClr>
                    </a:solidFill>
                  </a:tcPr>
                </a:tc>
                <a:tc gridSpan="3">
                  <a:txBody>
                    <a:bodyPr/>
                    <a:lstStyle/>
                    <a:p>
                      <a:pPr algn="just">
                        <a:spcAft>
                          <a:spcPts val="0"/>
                        </a:spcAft>
                      </a:pPr>
                      <a:r>
                        <a:rPr lang="zh-CN" sz="1500" kern="100">
                          <a:effectLst/>
                        </a:rPr>
                        <a:t>验证系统能否检测手机号已存在</a:t>
                      </a:r>
                      <a:endParaRPr lang="zh-CN" sz="1500" kern="100">
                        <a:effectLst/>
                        <a:latin typeface="Times New Roman" panose="02020603050405020304" pitchFamily="18" charset="0"/>
                        <a:ea typeface="宋体" panose="02010600030101010101" pitchFamily="2" charset="-122"/>
                      </a:endParaRPr>
                    </a:p>
                  </a:txBody>
                  <a:tcPr marL="134066" marR="134066" marT="67033" marB="67033">
                    <a:solidFill>
                      <a:schemeClr val="bg1">
                        <a:lumMod val="8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48914614"/>
                  </a:ext>
                </a:extLst>
              </a:tr>
              <a:tr h="234615">
                <a:tc>
                  <a:txBody>
                    <a:bodyPr/>
                    <a:lstStyle/>
                    <a:p>
                      <a:pPr algn="just">
                        <a:spcAft>
                          <a:spcPts val="0"/>
                        </a:spcAft>
                      </a:pPr>
                      <a:r>
                        <a:rPr lang="zh-CN" sz="1500" kern="100">
                          <a:effectLst/>
                        </a:rPr>
                        <a:t>测试级别</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tx1">
                        <a:lumMod val="85000"/>
                        <a:lumOff val="15000"/>
                      </a:schemeClr>
                    </a:solidFill>
                  </a:tcPr>
                </a:tc>
                <a:tc>
                  <a:txBody>
                    <a:bodyPr/>
                    <a:lstStyle/>
                    <a:p>
                      <a:pPr algn="just">
                        <a:spcAft>
                          <a:spcPts val="0"/>
                        </a:spcAft>
                      </a:pPr>
                      <a:r>
                        <a:rPr lang="zh-CN" sz="1500" kern="100">
                          <a:effectLst/>
                        </a:rPr>
                        <a:t>验收测试</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bg1">
                        <a:lumMod val="85000"/>
                      </a:schemeClr>
                    </a:solidFill>
                  </a:tcPr>
                </a:tc>
                <a:tc>
                  <a:txBody>
                    <a:bodyPr/>
                    <a:lstStyle/>
                    <a:p>
                      <a:pPr algn="just">
                        <a:spcAft>
                          <a:spcPts val="0"/>
                        </a:spcAft>
                      </a:pPr>
                      <a:r>
                        <a:rPr lang="zh-CN" sz="1500" kern="100">
                          <a:effectLst/>
                        </a:rPr>
                        <a:t>测试类型</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bg1">
                        <a:lumMod val="85000"/>
                      </a:schemeClr>
                    </a:solidFill>
                  </a:tcPr>
                </a:tc>
                <a:tc>
                  <a:txBody>
                    <a:bodyPr/>
                    <a:lstStyle/>
                    <a:p>
                      <a:pPr algn="just">
                        <a:spcAft>
                          <a:spcPts val="0"/>
                        </a:spcAft>
                      </a:pPr>
                      <a:r>
                        <a:rPr lang="zh-CN" sz="1500" kern="100" dirty="0">
                          <a:effectLst/>
                        </a:rPr>
                        <a:t>功能测试</a:t>
                      </a:r>
                      <a:endParaRPr lang="zh-CN" sz="1500" kern="100" dirty="0">
                        <a:effectLst/>
                        <a:latin typeface="Times New Roman" panose="02020603050405020304" pitchFamily="18" charset="0"/>
                        <a:ea typeface="宋体" panose="02010600030101010101" pitchFamily="2" charset="-122"/>
                      </a:endParaRPr>
                    </a:p>
                  </a:txBody>
                  <a:tcPr marL="100549" marR="100549" marT="0" marB="0">
                    <a:solidFill>
                      <a:schemeClr val="bg1">
                        <a:lumMod val="85000"/>
                      </a:schemeClr>
                    </a:solidFill>
                  </a:tcPr>
                </a:tc>
                <a:extLst>
                  <a:ext uri="{0D108BD9-81ED-4DB2-BD59-A6C34878D82A}">
                    <a16:rowId xmlns:a16="http://schemas.microsoft.com/office/drawing/2014/main" val="26328418"/>
                  </a:ext>
                </a:extLst>
              </a:tr>
              <a:tr h="703845">
                <a:tc rowSpan="2">
                  <a:txBody>
                    <a:bodyPr/>
                    <a:lstStyle/>
                    <a:p>
                      <a:pPr algn="just">
                        <a:spcAft>
                          <a:spcPts val="0"/>
                        </a:spcAft>
                      </a:pPr>
                      <a:r>
                        <a:rPr lang="zh-CN" sz="1500" kern="100">
                          <a:effectLst/>
                        </a:rPr>
                        <a:t>测试方法与步骤</a:t>
                      </a:r>
                      <a:endParaRPr lang="zh-CN" sz="1500" kern="100">
                        <a:effectLst/>
                        <a:latin typeface="Times New Roman" panose="02020603050405020304" pitchFamily="18" charset="0"/>
                        <a:ea typeface="宋体" panose="02010600030101010101" pitchFamily="2" charset="-122"/>
                      </a:endParaRPr>
                    </a:p>
                  </a:txBody>
                  <a:tcPr marL="134066" marR="134066" marT="67033" marB="67033">
                    <a:solidFill>
                      <a:schemeClr val="tx1">
                        <a:lumMod val="85000"/>
                        <a:lumOff val="15000"/>
                      </a:schemeClr>
                    </a:solidFill>
                  </a:tcPr>
                </a:tc>
                <a:tc>
                  <a:txBody>
                    <a:bodyPr/>
                    <a:lstStyle/>
                    <a:p>
                      <a:pPr algn="just">
                        <a:spcAft>
                          <a:spcPts val="0"/>
                        </a:spcAft>
                      </a:pPr>
                      <a:r>
                        <a:rPr lang="zh-CN" sz="1500" kern="100">
                          <a:effectLst/>
                        </a:rPr>
                        <a:t>输入</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bg1">
                        <a:lumMod val="85000"/>
                      </a:schemeClr>
                    </a:solidFill>
                  </a:tcPr>
                </a:tc>
                <a:tc gridSpan="2">
                  <a:txBody>
                    <a:bodyPr/>
                    <a:lstStyle/>
                    <a:p>
                      <a:pPr algn="just">
                        <a:spcAft>
                          <a:spcPts val="0"/>
                        </a:spcAft>
                      </a:pPr>
                      <a:r>
                        <a:rPr lang="en-US" sz="1500" kern="100" dirty="0">
                          <a:effectLst/>
                        </a:rPr>
                        <a:t>1.</a:t>
                      </a:r>
                      <a:r>
                        <a:rPr lang="zh-CN" sz="1500" kern="100" dirty="0">
                          <a:effectLst/>
                        </a:rPr>
                        <a:t>在注册界面，输入一个已经注册过的手机号</a:t>
                      </a:r>
                    </a:p>
                    <a:p>
                      <a:pPr algn="just">
                        <a:spcAft>
                          <a:spcPts val="0"/>
                        </a:spcAft>
                      </a:pPr>
                      <a:r>
                        <a:rPr lang="en-US" sz="1500" kern="100" dirty="0">
                          <a:effectLst/>
                        </a:rPr>
                        <a:t>2.</a:t>
                      </a:r>
                      <a:r>
                        <a:rPr lang="zh-CN" sz="1500" kern="100" dirty="0">
                          <a:effectLst/>
                        </a:rPr>
                        <a:t>点击获取验证码按钮</a:t>
                      </a:r>
                      <a:endParaRPr lang="zh-CN" sz="1500" kern="100" dirty="0">
                        <a:effectLst/>
                        <a:latin typeface="Times New Roman" panose="02020603050405020304" pitchFamily="18" charset="0"/>
                        <a:ea typeface="宋体" panose="02010600030101010101" pitchFamily="2" charset="-122"/>
                      </a:endParaRPr>
                    </a:p>
                  </a:txBody>
                  <a:tcPr marL="134066" marR="134066" marT="67033" marB="67033">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2752252622"/>
                  </a:ext>
                </a:extLst>
              </a:tr>
              <a:tr h="234615">
                <a:tc vMerge="1">
                  <a:txBody>
                    <a:bodyPr/>
                    <a:lstStyle/>
                    <a:p>
                      <a:endParaRPr lang="zh-CN" altLang="en-US"/>
                    </a:p>
                  </a:txBody>
                  <a:tcPr/>
                </a:tc>
                <a:tc>
                  <a:txBody>
                    <a:bodyPr/>
                    <a:lstStyle/>
                    <a:p>
                      <a:pPr algn="just">
                        <a:spcAft>
                          <a:spcPts val="0"/>
                        </a:spcAft>
                      </a:pPr>
                      <a:r>
                        <a:rPr lang="zh-CN" sz="1500" kern="100">
                          <a:effectLst/>
                        </a:rPr>
                        <a:t>输出</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bg1">
                        <a:lumMod val="85000"/>
                      </a:schemeClr>
                    </a:solidFill>
                  </a:tcPr>
                </a:tc>
                <a:tc gridSpan="2">
                  <a:txBody>
                    <a:bodyPr/>
                    <a:lstStyle/>
                    <a:p>
                      <a:pPr algn="just">
                        <a:spcAft>
                          <a:spcPts val="0"/>
                        </a:spcAft>
                      </a:pPr>
                      <a:r>
                        <a:rPr lang="zh-CN" sz="1500" kern="100" dirty="0">
                          <a:effectLst/>
                        </a:rPr>
                        <a:t>提示手机号已经存在</a:t>
                      </a:r>
                      <a:endParaRPr lang="zh-CN" sz="1500" kern="100" dirty="0">
                        <a:effectLst/>
                        <a:latin typeface="Times New Roman" panose="02020603050405020304" pitchFamily="18" charset="0"/>
                        <a:ea typeface="宋体" panose="02010600030101010101" pitchFamily="2" charset="-122"/>
                      </a:endParaRPr>
                    </a:p>
                  </a:txBody>
                  <a:tcPr marL="134066" marR="134066" marT="67033" marB="67033">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1140549"/>
                  </a:ext>
                </a:extLst>
              </a:tr>
              <a:tr h="469230">
                <a:tc>
                  <a:txBody>
                    <a:bodyPr/>
                    <a:lstStyle/>
                    <a:p>
                      <a:pPr algn="just">
                        <a:spcAft>
                          <a:spcPts val="0"/>
                        </a:spcAft>
                      </a:pPr>
                      <a:r>
                        <a:rPr lang="zh-CN" sz="1500" kern="100">
                          <a:effectLst/>
                        </a:rPr>
                        <a:t>测试结果</a:t>
                      </a:r>
                      <a:endParaRPr lang="zh-CN" sz="1500" kern="100">
                        <a:effectLst/>
                        <a:latin typeface="Times New Roman" panose="02020603050405020304" pitchFamily="18" charset="0"/>
                        <a:ea typeface="宋体" panose="02010600030101010101" pitchFamily="2" charset="-122"/>
                      </a:endParaRPr>
                    </a:p>
                  </a:txBody>
                  <a:tcPr marL="100549" marR="100549" marT="0" marB="0">
                    <a:solidFill>
                      <a:schemeClr val="tx1">
                        <a:lumMod val="85000"/>
                        <a:lumOff val="15000"/>
                      </a:schemeClr>
                    </a:solidFill>
                  </a:tcPr>
                </a:tc>
                <a:tc gridSpan="3">
                  <a:txBody>
                    <a:bodyPr/>
                    <a:lstStyle/>
                    <a:p>
                      <a:pPr algn="just">
                        <a:spcAft>
                          <a:spcPts val="0"/>
                        </a:spcAft>
                      </a:pPr>
                      <a:r>
                        <a:rPr lang="en-US" sz="1500" kern="100" dirty="0">
                          <a:effectLst/>
                        </a:rPr>
                        <a:t>1.</a:t>
                      </a:r>
                      <a:r>
                        <a:rPr lang="zh-CN" sz="1500" kern="100" dirty="0">
                          <a:effectLst/>
                        </a:rPr>
                        <a:t>正常</a:t>
                      </a:r>
                    </a:p>
                    <a:p>
                      <a:pPr algn="just">
                        <a:spcAft>
                          <a:spcPts val="0"/>
                        </a:spcAft>
                      </a:pPr>
                      <a:r>
                        <a:rPr lang="en-US" sz="1500" kern="100" dirty="0">
                          <a:effectLst/>
                        </a:rPr>
                        <a:t>2.</a:t>
                      </a:r>
                      <a:r>
                        <a:rPr lang="zh-CN" sz="1500" kern="100" dirty="0">
                          <a:effectLst/>
                        </a:rPr>
                        <a:t>提示手机号已经存在</a:t>
                      </a:r>
                      <a:endParaRPr lang="zh-CN" sz="1500" kern="100" dirty="0">
                        <a:effectLst/>
                        <a:latin typeface="Times New Roman" panose="02020603050405020304" pitchFamily="18" charset="0"/>
                        <a:ea typeface="宋体" panose="02010600030101010101" pitchFamily="2" charset="-122"/>
                      </a:endParaRPr>
                    </a:p>
                  </a:txBody>
                  <a:tcPr marL="134066" marR="134066" marT="67033" marB="67033">
                    <a:solidFill>
                      <a:schemeClr val="bg1">
                        <a:lumMod val="8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39505662"/>
                  </a:ext>
                </a:extLst>
              </a:tr>
            </a:tbl>
          </a:graphicData>
        </a:graphic>
      </p:graphicFrame>
      <p:graphicFrame>
        <p:nvGraphicFramePr>
          <p:cNvPr id="3" name="表格 2">
            <a:extLst>
              <a:ext uri="{FF2B5EF4-FFF2-40B4-BE49-F238E27FC236}">
                <a16:creationId xmlns:a16="http://schemas.microsoft.com/office/drawing/2014/main" id="{FFB0D413-5B85-46DD-BA79-09B8759A4E72}"/>
              </a:ext>
            </a:extLst>
          </p:cNvPr>
          <p:cNvGraphicFramePr>
            <a:graphicFrameLocks noGrp="1"/>
          </p:cNvGraphicFramePr>
          <p:nvPr>
            <p:extLst>
              <p:ext uri="{D42A27DB-BD31-4B8C-83A1-F6EECF244321}">
                <p14:modId xmlns:p14="http://schemas.microsoft.com/office/powerpoint/2010/main" val="3940996702"/>
              </p:ext>
            </p:extLst>
          </p:nvPr>
        </p:nvGraphicFramePr>
        <p:xfrm>
          <a:off x="2513712" y="3762451"/>
          <a:ext cx="6748215" cy="2960876"/>
        </p:xfrm>
        <a:graphic>
          <a:graphicData uri="http://schemas.openxmlformats.org/drawingml/2006/table">
            <a:tbl>
              <a:tblPr firstRow="1" firstCol="1" bandRow="1">
                <a:tableStyleId>{5C22544A-7EE6-4342-B048-85BDC9FD1C3A}</a:tableStyleId>
              </a:tblPr>
              <a:tblGrid>
                <a:gridCol w="1660483">
                  <a:extLst>
                    <a:ext uri="{9D8B030D-6E8A-4147-A177-3AD203B41FA5}">
                      <a16:colId xmlns:a16="http://schemas.microsoft.com/office/drawing/2014/main" val="1642271496"/>
                    </a:ext>
                  </a:extLst>
                </a:gridCol>
                <a:gridCol w="1660483">
                  <a:extLst>
                    <a:ext uri="{9D8B030D-6E8A-4147-A177-3AD203B41FA5}">
                      <a16:colId xmlns:a16="http://schemas.microsoft.com/office/drawing/2014/main" val="3239059196"/>
                    </a:ext>
                  </a:extLst>
                </a:gridCol>
                <a:gridCol w="1660483">
                  <a:extLst>
                    <a:ext uri="{9D8B030D-6E8A-4147-A177-3AD203B41FA5}">
                      <a16:colId xmlns:a16="http://schemas.microsoft.com/office/drawing/2014/main" val="2489368233"/>
                    </a:ext>
                  </a:extLst>
                </a:gridCol>
                <a:gridCol w="1766766">
                  <a:extLst>
                    <a:ext uri="{9D8B030D-6E8A-4147-A177-3AD203B41FA5}">
                      <a16:colId xmlns:a16="http://schemas.microsoft.com/office/drawing/2014/main" val="866050295"/>
                    </a:ext>
                  </a:extLst>
                </a:gridCol>
              </a:tblGrid>
              <a:tr h="234236">
                <a:tc>
                  <a:txBody>
                    <a:bodyPr/>
                    <a:lstStyle/>
                    <a:p>
                      <a:pPr algn="just">
                        <a:spcAft>
                          <a:spcPts val="0"/>
                        </a:spcAft>
                      </a:pPr>
                      <a:r>
                        <a:rPr lang="zh-CN" sz="1500" kern="100" dirty="0">
                          <a:effectLst/>
                        </a:rPr>
                        <a:t>序号</a:t>
                      </a:r>
                      <a:endParaRPr lang="zh-CN" sz="1500" kern="100" dirty="0">
                        <a:effectLst/>
                        <a:latin typeface="Times New Roman" panose="02020603050405020304" pitchFamily="18" charset="0"/>
                        <a:ea typeface="宋体" panose="02010600030101010101" pitchFamily="2" charset="-122"/>
                      </a:endParaRPr>
                    </a:p>
                  </a:txBody>
                  <a:tcPr marL="100387" marR="100387" marT="0" marB="0">
                    <a:solidFill>
                      <a:schemeClr val="tx1">
                        <a:lumMod val="85000"/>
                        <a:lumOff val="15000"/>
                      </a:schemeClr>
                    </a:solidFill>
                  </a:tcPr>
                </a:tc>
                <a:tc gridSpan="3">
                  <a:txBody>
                    <a:bodyPr/>
                    <a:lstStyle/>
                    <a:p>
                      <a:pPr algn="just">
                        <a:spcAft>
                          <a:spcPts val="0"/>
                        </a:spcAft>
                      </a:pPr>
                      <a:r>
                        <a:rPr lang="en-US" sz="1500" kern="100">
                          <a:effectLst/>
                        </a:rPr>
                        <a:t>Test_09_06</a:t>
                      </a:r>
                      <a:endParaRPr lang="zh-CN" sz="1500" kern="100">
                        <a:effectLst/>
                        <a:latin typeface="Times New Roman" panose="02020603050405020304" pitchFamily="18" charset="0"/>
                        <a:ea typeface="宋体" panose="02010600030101010101" pitchFamily="2" charset="-122"/>
                      </a:endParaRPr>
                    </a:p>
                  </a:txBody>
                  <a:tcPr marL="133849" marR="133849" marT="66924" marB="66924">
                    <a:solidFill>
                      <a:schemeClr val="tx1">
                        <a:lumMod val="85000"/>
                        <a:lumOff val="1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3736526"/>
                  </a:ext>
                </a:extLst>
              </a:tr>
              <a:tr h="234236">
                <a:tc>
                  <a:txBody>
                    <a:bodyPr/>
                    <a:lstStyle/>
                    <a:p>
                      <a:pPr algn="just">
                        <a:spcAft>
                          <a:spcPts val="0"/>
                        </a:spcAft>
                      </a:pPr>
                      <a:r>
                        <a:rPr lang="zh-CN" sz="1500" kern="100" dirty="0">
                          <a:effectLst/>
                        </a:rPr>
                        <a:t>测试目的</a:t>
                      </a:r>
                      <a:endParaRPr lang="zh-CN" sz="1500" kern="100" dirty="0">
                        <a:effectLst/>
                        <a:latin typeface="Times New Roman" panose="02020603050405020304" pitchFamily="18" charset="0"/>
                        <a:ea typeface="宋体" panose="02010600030101010101" pitchFamily="2" charset="-122"/>
                      </a:endParaRPr>
                    </a:p>
                  </a:txBody>
                  <a:tcPr marL="100387" marR="100387" marT="0" marB="0">
                    <a:solidFill>
                      <a:schemeClr val="tx1">
                        <a:lumMod val="85000"/>
                        <a:lumOff val="15000"/>
                      </a:schemeClr>
                    </a:solidFill>
                  </a:tcPr>
                </a:tc>
                <a:tc gridSpan="3">
                  <a:txBody>
                    <a:bodyPr/>
                    <a:lstStyle/>
                    <a:p>
                      <a:pPr algn="just">
                        <a:spcAft>
                          <a:spcPts val="0"/>
                        </a:spcAft>
                      </a:pPr>
                      <a:r>
                        <a:rPr lang="zh-CN" sz="1500" kern="100" dirty="0">
                          <a:effectLst/>
                        </a:rPr>
                        <a:t>验证白板内容能否同步更新</a:t>
                      </a:r>
                      <a:endParaRPr lang="zh-CN" sz="1500" kern="100" dirty="0">
                        <a:effectLst/>
                        <a:latin typeface="Times New Roman" panose="02020603050405020304" pitchFamily="18" charset="0"/>
                        <a:ea typeface="宋体" panose="02010600030101010101" pitchFamily="2" charset="-122"/>
                      </a:endParaRPr>
                    </a:p>
                  </a:txBody>
                  <a:tcPr marL="133849" marR="133849" marT="66924" marB="66924">
                    <a:solidFill>
                      <a:schemeClr val="bg1">
                        <a:lumMod val="8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58338133"/>
                  </a:ext>
                </a:extLst>
              </a:tr>
              <a:tr h="234236">
                <a:tc>
                  <a:txBody>
                    <a:bodyPr/>
                    <a:lstStyle/>
                    <a:p>
                      <a:pPr algn="just">
                        <a:spcAft>
                          <a:spcPts val="0"/>
                        </a:spcAft>
                      </a:pPr>
                      <a:r>
                        <a:rPr lang="zh-CN" sz="1500" kern="100">
                          <a:effectLst/>
                        </a:rPr>
                        <a:t>测试级别</a:t>
                      </a:r>
                      <a:endParaRPr lang="zh-CN" sz="1500" kern="100">
                        <a:effectLst/>
                        <a:latin typeface="Times New Roman" panose="02020603050405020304" pitchFamily="18" charset="0"/>
                        <a:ea typeface="宋体" panose="02010600030101010101" pitchFamily="2" charset="-122"/>
                      </a:endParaRPr>
                    </a:p>
                  </a:txBody>
                  <a:tcPr marL="100387" marR="100387" marT="0" marB="0">
                    <a:solidFill>
                      <a:schemeClr val="tx1">
                        <a:lumMod val="85000"/>
                        <a:lumOff val="15000"/>
                      </a:schemeClr>
                    </a:solidFill>
                  </a:tcPr>
                </a:tc>
                <a:tc>
                  <a:txBody>
                    <a:bodyPr/>
                    <a:lstStyle/>
                    <a:p>
                      <a:pPr algn="just">
                        <a:spcAft>
                          <a:spcPts val="0"/>
                        </a:spcAft>
                      </a:pPr>
                      <a:r>
                        <a:rPr lang="zh-CN" sz="1500" kern="100" dirty="0">
                          <a:effectLst/>
                        </a:rPr>
                        <a:t>验收测试</a:t>
                      </a:r>
                      <a:endParaRPr lang="zh-CN" sz="1500" kern="100" dirty="0">
                        <a:effectLst/>
                        <a:latin typeface="Times New Roman" panose="02020603050405020304" pitchFamily="18" charset="0"/>
                        <a:ea typeface="宋体" panose="02010600030101010101" pitchFamily="2" charset="-122"/>
                      </a:endParaRPr>
                    </a:p>
                  </a:txBody>
                  <a:tcPr marL="100387" marR="100387" marT="0" marB="0">
                    <a:solidFill>
                      <a:schemeClr val="bg1">
                        <a:lumMod val="85000"/>
                      </a:schemeClr>
                    </a:solidFill>
                  </a:tcPr>
                </a:tc>
                <a:tc>
                  <a:txBody>
                    <a:bodyPr/>
                    <a:lstStyle/>
                    <a:p>
                      <a:pPr algn="just">
                        <a:spcAft>
                          <a:spcPts val="0"/>
                        </a:spcAft>
                      </a:pPr>
                      <a:r>
                        <a:rPr lang="zh-CN" sz="1500" kern="100">
                          <a:effectLst/>
                        </a:rPr>
                        <a:t>测试类型</a:t>
                      </a:r>
                      <a:endParaRPr lang="zh-CN" sz="1500" kern="100">
                        <a:effectLst/>
                        <a:latin typeface="Times New Roman" panose="02020603050405020304" pitchFamily="18" charset="0"/>
                        <a:ea typeface="宋体" panose="02010600030101010101" pitchFamily="2" charset="-122"/>
                      </a:endParaRPr>
                    </a:p>
                  </a:txBody>
                  <a:tcPr marL="100387" marR="100387" marT="0" marB="0">
                    <a:solidFill>
                      <a:schemeClr val="bg1">
                        <a:lumMod val="85000"/>
                      </a:schemeClr>
                    </a:solidFill>
                  </a:tcPr>
                </a:tc>
                <a:tc>
                  <a:txBody>
                    <a:bodyPr/>
                    <a:lstStyle/>
                    <a:p>
                      <a:pPr algn="just">
                        <a:spcAft>
                          <a:spcPts val="0"/>
                        </a:spcAft>
                      </a:pPr>
                      <a:r>
                        <a:rPr lang="zh-CN" sz="1500" kern="100">
                          <a:effectLst/>
                        </a:rPr>
                        <a:t>功能测试</a:t>
                      </a:r>
                      <a:endParaRPr lang="zh-CN" sz="1500" kern="100">
                        <a:effectLst/>
                        <a:latin typeface="Times New Roman" panose="02020603050405020304" pitchFamily="18" charset="0"/>
                        <a:ea typeface="宋体" panose="02010600030101010101" pitchFamily="2" charset="-122"/>
                      </a:endParaRPr>
                    </a:p>
                  </a:txBody>
                  <a:tcPr marL="100387" marR="100387" marT="0" marB="0">
                    <a:solidFill>
                      <a:schemeClr val="bg1">
                        <a:lumMod val="85000"/>
                      </a:schemeClr>
                    </a:solidFill>
                  </a:tcPr>
                </a:tc>
                <a:extLst>
                  <a:ext uri="{0D108BD9-81ED-4DB2-BD59-A6C34878D82A}">
                    <a16:rowId xmlns:a16="http://schemas.microsoft.com/office/drawing/2014/main" val="521347636"/>
                  </a:ext>
                </a:extLst>
              </a:tr>
              <a:tr h="702707">
                <a:tc rowSpan="2">
                  <a:txBody>
                    <a:bodyPr/>
                    <a:lstStyle/>
                    <a:p>
                      <a:pPr algn="just">
                        <a:spcAft>
                          <a:spcPts val="0"/>
                        </a:spcAft>
                      </a:pPr>
                      <a:r>
                        <a:rPr lang="zh-CN" sz="1500" kern="100">
                          <a:effectLst/>
                        </a:rPr>
                        <a:t>测试方法与步骤</a:t>
                      </a:r>
                      <a:endParaRPr lang="zh-CN" sz="1500" kern="100">
                        <a:effectLst/>
                        <a:latin typeface="Times New Roman" panose="02020603050405020304" pitchFamily="18" charset="0"/>
                        <a:ea typeface="宋体" panose="02010600030101010101" pitchFamily="2" charset="-122"/>
                      </a:endParaRPr>
                    </a:p>
                  </a:txBody>
                  <a:tcPr marL="133849" marR="133849" marT="66924" marB="66924">
                    <a:solidFill>
                      <a:schemeClr val="tx1">
                        <a:lumMod val="85000"/>
                        <a:lumOff val="15000"/>
                      </a:schemeClr>
                    </a:solidFill>
                  </a:tcPr>
                </a:tc>
                <a:tc>
                  <a:txBody>
                    <a:bodyPr/>
                    <a:lstStyle/>
                    <a:p>
                      <a:pPr algn="just">
                        <a:spcAft>
                          <a:spcPts val="0"/>
                        </a:spcAft>
                      </a:pPr>
                      <a:r>
                        <a:rPr lang="zh-CN" sz="1500" kern="100" dirty="0">
                          <a:effectLst/>
                        </a:rPr>
                        <a:t>输入</a:t>
                      </a:r>
                      <a:endParaRPr lang="zh-CN" sz="1500" kern="100" dirty="0">
                        <a:effectLst/>
                        <a:latin typeface="Times New Roman" panose="02020603050405020304" pitchFamily="18" charset="0"/>
                        <a:ea typeface="宋体" panose="02010600030101010101" pitchFamily="2" charset="-122"/>
                      </a:endParaRPr>
                    </a:p>
                  </a:txBody>
                  <a:tcPr marL="100387" marR="100387" marT="0" marB="0">
                    <a:solidFill>
                      <a:schemeClr val="bg1">
                        <a:lumMod val="85000"/>
                      </a:schemeClr>
                    </a:solidFill>
                  </a:tcPr>
                </a:tc>
                <a:tc gridSpan="2">
                  <a:txBody>
                    <a:bodyPr/>
                    <a:lstStyle/>
                    <a:p>
                      <a:pPr algn="just">
                        <a:spcAft>
                          <a:spcPts val="0"/>
                        </a:spcAft>
                      </a:pPr>
                      <a:r>
                        <a:rPr lang="en-US" sz="1500" kern="100" dirty="0">
                          <a:effectLst/>
                        </a:rPr>
                        <a:t>1.</a:t>
                      </a:r>
                      <a:r>
                        <a:rPr lang="zh-CN" sz="1500" kern="100" dirty="0">
                          <a:effectLst/>
                        </a:rPr>
                        <a:t>客户端</a:t>
                      </a:r>
                      <a:r>
                        <a:rPr lang="en-US" sz="1500" kern="100" dirty="0">
                          <a:effectLst/>
                        </a:rPr>
                        <a:t>A</a:t>
                      </a:r>
                      <a:r>
                        <a:rPr lang="zh-CN" sz="1500" kern="100" dirty="0">
                          <a:effectLst/>
                        </a:rPr>
                        <a:t>创建一个会议</a:t>
                      </a:r>
                    </a:p>
                    <a:p>
                      <a:pPr algn="just">
                        <a:spcAft>
                          <a:spcPts val="0"/>
                        </a:spcAft>
                      </a:pPr>
                      <a:r>
                        <a:rPr lang="en-US" sz="1500" kern="100" dirty="0">
                          <a:effectLst/>
                        </a:rPr>
                        <a:t>2.</a:t>
                      </a:r>
                      <a:r>
                        <a:rPr lang="zh-CN" sz="1500" kern="100" dirty="0">
                          <a:effectLst/>
                        </a:rPr>
                        <a:t>客户端</a:t>
                      </a:r>
                      <a:r>
                        <a:rPr lang="en-US" sz="1500" kern="100" dirty="0">
                          <a:effectLst/>
                        </a:rPr>
                        <a:t>B</a:t>
                      </a:r>
                      <a:r>
                        <a:rPr lang="zh-CN" sz="1500" kern="100" dirty="0">
                          <a:effectLst/>
                        </a:rPr>
                        <a:t>、</a:t>
                      </a:r>
                      <a:r>
                        <a:rPr lang="en-US" sz="1500" kern="100" dirty="0">
                          <a:effectLst/>
                        </a:rPr>
                        <a:t>C</a:t>
                      </a:r>
                      <a:r>
                        <a:rPr lang="zh-CN" sz="1500" kern="100" dirty="0">
                          <a:effectLst/>
                        </a:rPr>
                        <a:t>加入</a:t>
                      </a:r>
                      <a:r>
                        <a:rPr lang="en-US" sz="1500" kern="100" dirty="0">
                          <a:effectLst/>
                        </a:rPr>
                        <a:t>A</a:t>
                      </a:r>
                      <a:r>
                        <a:rPr lang="zh-CN" sz="1500" kern="100" dirty="0">
                          <a:effectLst/>
                        </a:rPr>
                        <a:t>创建的会议</a:t>
                      </a:r>
                    </a:p>
                    <a:p>
                      <a:pPr algn="just">
                        <a:spcAft>
                          <a:spcPts val="0"/>
                        </a:spcAft>
                      </a:pPr>
                      <a:r>
                        <a:rPr lang="en-US" sz="1500" kern="100" dirty="0">
                          <a:effectLst/>
                        </a:rPr>
                        <a:t>3.</a:t>
                      </a:r>
                      <a:r>
                        <a:rPr lang="zh-CN" sz="1500" kern="100" dirty="0">
                          <a:effectLst/>
                        </a:rPr>
                        <a:t>在客户端</a:t>
                      </a:r>
                      <a:r>
                        <a:rPr lang="en-US" sz="1500" kern="100" dirty="0">
                          <a:effectLst/>
                        </a:rPr>
                        <a:t>A</a:t>
                      </a:r>
                      <a:r>
                        <a:rPr lang="zh-CN" sz="1500" kern="100" dirty="0">
                          <a:effectLst/>
                        </a:rPr>
                        <a:t>的白板上绘制图形</a:t>
                      </a:r>
                      <a:endParaRPr lang="zh-CN" sz="1500" kern="100" dirty="0">
                        <a:effectLst/>
                        <a:latin typeface="Times New Roman" panose="02020603050405020304" pitchFamily="18" charset="0"/>
                        <a:ea typeface="宋体" panose="02010600030101010101" pitchFamily="2" charset="-122"/>
                      </a:endParaRPr>
                    </a:p>
                  </a:txBody>
                  <a:tcPr marL="133849" marR="133849" marT="66924" marB="66924">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772025308"/>
                  </a:ext>
                </a:extLst>
              </a:tr>
              <a:tr h="468471">
                <a:tc vMerge="1">
                  <a:txBody>
                    <a:bodyPr/>
                    <a:lstStyle/>
                    <a:p>
                      <a:endParaRPr lang="zh-CN" altLang="en-US"/>
                    </a:p>
                  </a:txBody>
                  <a:tcPr/>
                </a:tc>
                <a:tc>
                  <a:txBody>
                    <a:bodyPr/>
                    <a:lstStyle/>
                    <a:p>
                      <a:pPr algn="just">
                        <a:spcAft>
                          <a:spcPts val="0"/>
                        </a:spcAft>
                      </a:pPr>
                      <a:r>
                        <a:rPr lang="zh-CN" sz="1500" kern="100">
                          <a:effectLst/>
                        </a:rPr>
                        <a:t>输出</a:t>
                      </a:r>
                      <a:endParaRPr lang="zh-CN" sz="1500" kern="100">
                        <a:effectLst/>
                        <a:latin typeface="Times New Roman" panose="02020603050405020304" pitchFamily="18" charset="0"/>
                        <a:ea typeface="宋体" panose="02010600030101010101" pitchFamily="2" charset="-122"/>
                      </a:endParaRPr>
                    </a:p>
                  </a:txBody>
                  <a:tcPr marL="100387" marR="100387" marT="0" marB="0">
                    <a:solidFill>
                      <a:schemeClr val="bg1">
                        <a:lumMod val="85000"/>
                      </a:schemeClr>
                    </a:solidFill>
                  </a:tcPr>
                </a:tc>
                <a:tc gridSpan="2">
                  <a:txBody>
                    <a:bodyPr/>
                    <a:lstStyle/>
                    <a:p>
                      <a:pPr algn="just">
                        <a:spcAft>
                          <a:spcPts val="0"/>
                        </a:spcAft>
                      </a:pPr>
                      <a:r>
                        <a:rPr lang="zh-CN" sz="1500" kern="100" dirty="0">
                          <a:effectLst/>
                        </a:rPr>
                        <a:t>客户端</a:t>
                      </a:r>
                      <a:r>
                        <a:rPr lang="en-US" sz="1500" kern="100" dirty="0">
                          <a:effectLst/>
                        </a:rPr>
                        <a:t>B</a:t>
                      </a:r>
                      <a:r>
                        <a:rPr lang="zh-CN" sz="1500" kern="100" dirty="0">
                          <a:effectLst/>
                        </a:rPr>
                        <a:t>、</a:t>
                      </a:r>
                      <a:r>
                        <a:rPr lang="en-US" sz="1500" kern="100" dirty="0">
                          <a:effectLst/>
                        </a:rPr>
                        <a:t>C</a:t>
                      </a:r>
                      <a:r>
                        <a:rPr lang="zh-CN" sz="1500" kern="100" dirty="0">
                          <a:effectLst/>
                        </a:rPr>
                        <a:t>中白板内容同步更新为</a:t>
                      </a:r>
                      <a:r>
                        <a:rPr lang="en-US" sz="1500" kern="100" dirty="0">
                          <a:effectLst/>
                        </a:rPr>
                        <a:t>A</a:t>
                      </a:r>
                      <a:r>
                        <a:rPr lang="zh-CN" sz="1500" kern="100" dirty="0">
                          <a:effectLst/>
                        </a:rPr>
                        <a:t>中白板的内容</a:t>
                      </a:r>
                      <a:endParaRPr lang="zh-CN" sz="1500" kern="100" dirty="0">
                        <a:effectLst/>
                        <a:latin typeface="Times New Roman" panose="02020603050405020304" pitchFamily="18" charset="0"/>
                        <a:ea typeface="宋体" panose="02010600030101010101" pitchFamily="2" charset="-122"/>
                      </a:endParaRPr>
                    </a:p>
                  </a:txBody>
                  <a:tcPr marL="133849" marR="133849" marT="66924" marB="66924">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3125761617"/>
                  </a:ext>
                </a:extLst>
              </a:tr>
              <a:tr h="468471">
                <a:tc>
                  <a:txBody>
                    <a:bodyPr/>
                    <a:lstStyle/>
                    <a:p>
                      <a:pPr algn="just">
                        <a:spcAft>
                          <a:spcPts val="0"/>
                        </a:spcAft>
                      </a:pPr>
                      <a:r>
                        <a:rPr lang="zh-CN" sz="1500" kern="100">
                          <a:effectLst/>
                        </a:rPr>
                        <a:t>测试结果</a:t>
                      </a:r>
                      <a:endParaRPr lang="zh-CN" sz="1500" kern="100">
                        <a:effectLst/>
                        <a:latin typeface="Times New Roman" panose="02020603050405020304" pitchFamily="18" charset="0"/>
                        <a:ea typeface="宋体" panose="02010600030101010101" pitchFamily="2" charset="-122"/>
                      </a:endParaRPr>
                    </a:p>
                  </a:txBody>
                  <a:tcPr marL="100387" marR="100387" marT="0" marB="0">
                    <a:solidFill>
                      <a:schemeClr val="tx1">
                        <a:lumMod val="85000"/>
                        <a:lumOff val="15000"/>
                      </a:schemeClr>
                    </a:solidFill>
                  </a:tcPr>
                </a:tc>
                <a:tc gridSpan="3">
                  <a:txBody>
                    <a:bodyPr/>
                    <a:lstStyle/>
                    <a:p>
                      <a:pPr algn="just">
                        <a:spcAft>
                          <a:spcPts val="0"/>
                        </a:spcAft>
                      </a:pPr>
                      <a:r>
                        <a:rPr lang="en-US" sz="1500" kern="100" dirty="0">
                          <a:effectLst/>
                        </a:rPr>
                        <a:t>1.</a:t>
                      </a:r>
                      <a:r>
                        <a:rPr lang="zh-CN" sz="1500" kern="100" dirty="0">
                          <a:effectLst/>
                        </a:rPr>
                        <a:t>正常</a:t>
                      </a:r>
                    </a:p>
                    <a:p>
                      <a:pPr algn="just">
                        <a:spcAft>
                          <a:spcPts val="0"/>
                        </a:spcAft>
                      </a:pPr>
                      <a:r>
                        <a:rPr lang="en-US" sz="1500" kern="100" dirty="0">
                          <a:effectLst/>
                        </a:rPr>
                        <a:t>2.</a:t>
                      </a:r>
                      <a:r>
                        <a:rPr lang="zh-CN" sz="1500" kern="100" dirty="0">
                          <a:effectLst/>
                        </a:rPr>
                        <a:t>客户端</a:t>
                      </a:r>
                      <a:r>
                        <a:rPr lang="en-US" sz="1500" kern="100" dirty="0">
                          <a:effectLst/>
                        </a:rPr>
                        <a:t>B</a:t>
                      </a:r>
                      <a:r>
                        <a:rPr lang="zh-CN" sz="1500" kern="100" dirty="0">
                          <a:effectLst/>
                        </a:rPr>
                        <a:t>、</a:t>
                      </a:r>
                      <a:r>
                        <a:rPr lang="en-US" sz="1500" kern="100" dirty="0">
                          <a:effectLst/>
                        </a:rPr>
                        <a:t>C</a:t>
                      </a:r>
                      <a:r>
                        <a:rPr lang="zh-CN" sz="1500" kern="100" dirty="0">
                          <a:effectLst/>
                        </a:rPr>
                        <a:t>中白板内容同步更新为</a:t>
                      </a:r>
                      <a:r>
                        <a:rPr lang="en-US" sz="1500" kern="100" dirty="0">
                          <a:effectLst/>
                        </a:rPr>
                        <a:t>A</a:t>
                      </a:r>
                      <a:r>
                        <a:rPr lang="zh-CN" sz="1500" kern="100" dirty="0">
                          <a:effectLst/>
                        </a:rPr>
                        <a:t>中白板的内容</a:t>
                      </a:r>
                      <a:endParaRPr lang="zh-CN" sz="1500" kern="100" dirty="0">
                        <a:effectLst/>
                        <a:latin typeface="Times New Roman" panose="02020603050405020304" pitchFamily="18" charset="0"/>
                        <a:ea typeface="宋体" panose="02010600030101010101" pitchFamily="2" charset="-122"/>
                      </a:endParaRPr>
                    </a:p>
                  </a:txBody>
                  <a:tcPr marL="133849" marR="133849" marT="66924" marB="66924">
                    <a:solidFill>
                      <a:schemeClr val="bg1">
                        <a:lumMod val="85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8261464"/>
                  </a:ext>
                </a:extLst>
              </a:tr>
            </a:tbl>
          </a:graphicData>
        </a:graphic>
      </p:graphicFrame>
    </p:spTree>
    <p:extLst>
      <p:ext uri="{BB962C8B-B14F-4D97-AF65-F5344CB8AC3E}">
        <p14:creationId xmlns:p14="http://schemas.microsoft.com/office/powerpoint/2010/main" val="368941124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椭圆 4"/>
          <p:cNvSpPr/>
          <p:nvPr/>
        </p:nvSpPr>
        <p:spPr>
          <a:xfrm>
            <a:off x="5135911" y="1253043"/>
            <a:ext cx="1844439" cy="1844438"/>
          </a:xfrm>
          <a:prstGeom prst="ellipse">
            <a:avLst/>
          </a:prstGeom>
          <a:solidFill>
            <a:schemeClr val="bg1">
              <a:alpha val="34000"/>
            </a:schemeClr>
          </a:solidFill>
          <a:ln w="28575">
            <a:solidFill>
              <a:schemeClr val="bg1"/>
            </a:solidFill>
          </a:ln>
          <a:effectLst>
            <a:outerShdw blurRad="266700" dist="965200" dir="876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302213" y="1413971"/>
            <a:ext cx="1511835" cy="1511834"/>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8591" y="1662057"/>
            <a:ext cx="1079080" cy="1015663"/>
          </a:xfrm>
          <a:prstGeom prst="rect">
            <a:avLst/>
          </a:prstGeom>
          <a:noFill/>
        </p:spPr>
        <p:txBody>
          <a:bodyPr wrap="square" rtlCol="0">
            <a:spAutoFit/>
          </a:bodyPr>
          <a:lstStyle/>
          <a:p>
            <a:r>
              <a:rPr lang="en-US" altLang="zh-CN" sz="6000" dirty="0">
                <a:solidFill>
                  <a:schemeClr val="tx1">
                    <a:lumMod val="75000"/>
                    <a:lumOff val="25000"/>
                  </a:schemeClr>
                </a:solidFill>
                <a:latin typeface="微软雅黑" panose="020B0503020204020204" pitchFamily="34" charset="-122"/>
                <a:ea typeface="微软雅黑" panose="020B0503020204020204" pitchFamily="34" charset="-122"/>
              </a:rPr>
              <a:t>03</a:t>
            </a:r>
            <a:endPar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08282" y="4391301"/>
            <a:ext cx="6966857" cy="0"/>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49049" y="3542802"/>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项目总结</a:t>
            </a:r>
          </a:p>
        </p:txBody>
      </p:sp>
      <p:sp>
        <p:nvSpPr>
          <p:cNvPr id="11" name="文本框 10"/>
          <p:cNvSpPr txBox="1"/>
          <p:nvPr/>
        </p:nvSpPr>
        <p:spPr>
          <a:xfrm>
            <a:off x="2083990" y="4629767"/>
            <a:ext cx="8015439" cy="738664"/>
          </a:xfrm>
          <a:prstGeom prst="rect">
            <a:avLst/>
          </a:prstGeom>
          <a:noFill/>
          <a:effectLst>
            <a:outerShdw blurRad="241300" dist="127000" dir="5400000" algn="ctr" rotWithShape="0">
              <a:srgbClr val="000000">
                <a:alpha val="88000"/>
              </a:srgbClr>
            </a:outerShdw>
          </a:effectLst>
        </p:spPr>
        <p:txBody>
          <a:bodyPr wrap="square" rtlCol="0">
            <a:spAutoFit/>
          </a:bodyPr>
          <a:lstStyle/>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项目难点</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项目收获</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项目不足</a:t>
            </a:r>
          </a:p>
        </p:txBody>
      </p:sp>
    </p:spTree>
    <p:extLst>
      <p:ext uri="{BB962C8B-B14F-4D97-AF65-F5344CB8AC3E}">
        <p14:creationId xmlns:p14="http://schemas.microsoft.com/office/powerpoint/2010/main" val="23799954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3.1 </a:t>
            </a:r>
            <a:r>
              <a:rPr lang="zh-CN" altLang="en-US" sz="2400" dirty="0">
                <a:solidFill>
                  <a:schemeClr val="bg1"/>
                </a:solidFill>
                <a:latin typeface="微软雅黑" panose="020B0503020204020204" pitchFamily="34" charset="-122"/>
                <a:ea typeface="微软雅黑" panose="020B0503020204020204" pitchFamily="34" charset="-122"/>
              </a:rPr>
              <a:t>项目难点</a:t>
            </a:r>
          </a:p>
        </p:txBody>
      </p:sp>
      <p:grpSp>
        <p:nvGrpSpPr>
          <p:cNvPr id="2" name="组合 1">
            <a:extLst>
              <a:ext uri="{FF2B5EF4-FFF2-40B4-BE49-F238E27FC236}">
                <a16:creationId xmlns:a16="http://schemas.microsoft.com/office/drawing/2014/main" id="{57CE9BA6-AAE1-4E22-9189-FB7216C7754A}"/>
              </a:ext>
            </a:extLst>
          </p:cNvPr>
          <p:cNvGrpSpPr/>
          <p:nvPr/>
        </p:nvGrpSpPr>
        <p:grpSpPr>
          <a:xfrm>
            <a:off x="1472355" y="1879917"/>
            <a:ext cx="2032000" cy="2034117"/>
            <a:chOff x="5095779" y="2321062"/>
            <a:chExt cx="2032000" cy="2034117"/>
          </a:xfrm>
        </p:grpSpPr>
        <p:sp>
          <p:nvSpPr>
            <p:cNvPr id="11" name="Freeform 5"/>
            <p:cNvSpPr>
              <a:spLocks/>
            </p:cNvSpPr>
            <p:nvPr/>
          </p:nvSpPr>
          <p:spPr bwMode="auto">
            <a:xfrm>
              <a:off x="5095779" y="2321062"/>
              <a:ext cx="2032000" cy="2034117"/>
            </a:xfrm>
            <a:custGeom>
              <a:avLst/>
              <a:gdLst>
                <a:gd name="T0" fmla="*/ 342 w 683"/>
                <a:gd name="T1" fmla="*/ 0 h 683"/>
                <a:gd name="T2" fmla="*/ 683 w 683"/>
                <a:gd name="T3" fmla="*/ 342 h 683"/>
                <a:gd name="T4" fmla="*/ 683 w 683"/>
                <a:gd name="T5" fmla="*/ 683 h 683"/>
                <a:gd name="T6" fmla="*/ 342 w 683"/>
                <a:gd name="T7" fmla="*/ 683 h 683"/>
                <a:gd name="T8" fmla="*/ 0 w 683"/>
                <a:gd name="T9" fmla="*/ 342 h 683"/>
                <a:gd name="T10" fmla="*/ 0 w 683"/>
                <a:gd name="T11" fmla="*/ 342 h 683"/>
                <a:gd name="T12" fmla="*/ 0 w 683"/>
                <a:gd name="T13" fmla="*/ 0 h 683"/>
                <a:gd name="T14" fmla="*/ 342 w 683"/>
                <a:gd name="T15" fmla="*/ 0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683">
                  <a:moveTo>
                    <a:pt x="342" y="0"/>
                  </a:moveTo>
                  <a:cubicBezTo>
                    <a:pt x="530" y="0"/>
                    <a:pt x="683" y="153"/>
                    <a:pt x="683" y="342"/>
                  </a:cubicBezTo>
                  <a:cubicBezTo>
                    <a:pt x="683" y="683"/>
                    <a:pt x="683" y="683"/>
                    <a:pt x="683" y="683"/>
                  </a:cubicBezTo>
                  <a:cubicBezTo>
                    <a:pt x="342" y="683"/>
                    <a:pt x="342" y="683"/>
                    <a:pt x="342" y="683"/>
                  </a:cubicBezTo>
                  <a:cubicBezTo>
                    <a:pt x="153" y="683"/>
                    <a:pt x="0" y="530"/>
                    <a:pt x="0" y="342"/>
                  </a:cubicBezTo>
                  <a:cubicBezTo>
                    <a:pt x="0" y="342"/>
                    <a:pt x="0" y="342"/>
                    <a:pt x="0" y="342"/>
                  </a:cubicBezTo>
                  <a:cubicBezTo>
                    <a:pt x="0" y="0"/>
                    <a:pt x="0" y="0"/>
                    <a:pt x="0" y="0"/>
                  </a:cubicBezTo>
                  <a:lnTo>
                    <a:pt x="342" y="0"/>
                  </a:lnTo>
                  <a:close/>
                </a:path>
              </a:pathLst>
            </a:custGeom>
            <a:solidFill>
              <a:schemeClr val="bg1"/>
            </a:solidFill>
            <a:ln>
              <a:noFill/>
            </a:ln>
            <a:effectLst>
              <a:outerShdw blurRad="381000" dist="419100" dir="750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dirty="0">
                <a:solidFill>
                  <a:prstClr val="black"/>
                </a:solidFill>
              </a:endParaRPr>
            </a:p>
          </p:txBody>
        </p:sp>
        <p:sp>
          <p:nvSpPr>
            <p:cNvPr id="16" name="文本框 15"/>
            <p:cNvSpPr txBox="1"/>
            <p:nvPr/>
          </p:nvSpPr>
          <p:spPr>
            <a:xfrm>
              <a:off x="5522766" y="2718079"/>
              <a:ext cx="1146468" cy="1241237"/>
            </a:xfrm>
            <a:prstGeom prst="rect">
              <a:avLst/>
            </a:prstGeom>
            <a:noFill/>
          </p:spPr>
          <p:txBody>
            <a:bodyPr wrap="none" rtlCol="0">
              <a:spAutoFit/>
            </a:bodyPr>
            <a:lstStyle/>
            <a:p>
              <a:pPr defTabSz="1219170" eaLnBrk="0" fontAlgn="base" hangingPunct="0">
                <a:spcBef>
                  <a:spcPct val="0"/>
                </a:spcBef>
                <a:spcAft>
                  <a:spcPct val="0"/>
                </a:spcAft>
              </a:pPr>
              <a:r>
                <a:rPr lang="zh-CN" altLang="en-US" sz="3733" b="1" dirty="0">
                  <a:ln w="38100">
                    <a:noFill/>
                  </a:ln>
                  <a:solidFill>
                    <a:schemeClr val="tx1">
                      <a:lumMod val="75000"/>
                      <a:lumOff val="25000"/>
                    </a:schemeClr>
                  </a:solidFill>
                  <a:latin typeface="Arial" panose="020B0604020202020204" pitchFamily="34" charset="0"/>
                  <a:cs typeface="Arial" panose="020B0604020202020204" pitchFamily="34" charset="0"/>
                </a:rPr>
                <a:t>实时</a:t>
              </a:r>
              <a:endParaRPr lang="en-US" altLang="zh-CN" sz="3733" b="1" dirty="0">
                <a:ln w="38100">
                  <a:noFill/>
                </a:ln>
                <a:solidFill>
                  <a:schemeClr val="tx1">
                    <a:lumMod val="75000"/>
                    <a:lumOff val="25000"/>
                  </a:schemeClr>
                </a:solidFill>
                <a:latin typeface="Arial" panose="020B0604020202020204" pitchFamily="34" charset="0"/>
                <a:cs typeface="Arial" panose="020B0604020202020204" pitchFamily="34" charset="0"/>
              </a:endParaRPr>
            </a:p>
            <a:p>
              <a:pPr defTabSz="1219170" eaLnBrk="0" fontAlgn="base" hangingPunct="0">
                <a:spcBef>
                  <a:spcPct val="0"/>
                </a:spcBef>
                <a:spcAft>
                  <a:spcPct val="0"/>
                </a:spcAft>
              </a:pPr>
              <a:r>
                <a:rPr lang="zh-CN" altLang="en-US" sz="3733" b="1" dirty="0">
                  <a:ln w="38100">
                    <a:noFill/>
                  </a:ln>
                  <a:solidFill>
                    <a:schemeClr val="tx1">
                      <a:lumMod val="75000"/>
                      <a:lumOff val="25000"/>
                    </a:schemeClr>
                  </a:solidFill>
                  <a:latin typeface="Arial" panose="020B0604020202020204" pitchFamily="34" charset="0"/>
                  <a:cs typeface="Arial" panose="020B0604020202020204" pitchFamily="34" charset="0"/>
                </a:rPr>
                <a:t>同步</a:t>
              </a:r>
              <a:endParaRPr lang="en-US" altLang="zh-CN" sz="3733" b="1" dirty="0">
                <a:ln w="38100">
                  <a:noFill/>
                </a:ln>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41" name="文本框 24"/>
          <p:cNvSpPr txBox="1">
            <a:spLocks noChangeArrowheads="1"/>
          </p:cNvSpPr>
          <p:nvPr/>
        </p:nvSpPr>
        <p:spPr bwMode="auto">
          <a:xfrm>
            <a:off x="623820" y="4314183"/>
            <a:ext cx="39204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170" fontAlgn="base">
              <a:lnSpc>
                <a:spcPct val="150000"/>
              </a:lnSpc>
              <a:spcBef>
                <a:spcPct val="0"/>
              </a:spcBef>
              <a:spcAft>
                <a:spcPct val="0"/>
              </a:spcAft>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客户端之间的白板内容以及会议的实时参与人数等信息需要进行实时更新与同步。</a:t>
            </a:r>
          </a:p>
        </p:txBody>
      </p:sp>
      <p:grpSp>
        <p:nvGrpSpPr>
          <p:cNvPr id="52" name="组合 51">
            <a:extLst>
              <a:ext uri="{FF2B5EF4-FFF2-40B4-BE49-F238E27FC236}">
                <a16:creationId xmlns:a16="http://schemas.microsoft.com/office/drawing/2014/main" id="{5ADC261E-FCA8-4356-A123-E2675EA3FEBF}"/>
              </a:ext>
            </a:extLst>
          </p:cNvPr>
          <p:cNvGrpSpPr/>
          <p:nvPr/>
        </p:nvGrpSpPr>
        <p:grpSpPr>
          <a:xfrm>
            <a:off x="8132040" y="1879917"/>
            <a:ext cx="2032000" cy="2034117"/>
            <a:chOff x="5095779" y="2321062"/>
            <a:chExt cx="2032000" cy="2034117"/>
          </a:xfrm>
        </p:grpSpPr>
        <p:sp>
          <p:nvSpPr>
            <p:cNvPr id="53" name="Freeform 5">
              <a:extLst>
                <a:ext uri="{FF2B5EF4-FFF2-40B4-BE49-F238E27FC236}">
                  <a16:creationId xmlns:a16="http://schemas.microsoft.com/office/drawing/2014/main" id="{5320D5B6-9124-4F8A-9260-02670D3761B7}"/>
                </a:ext>
              </a:extLst>
            </p:cNvPr>
            <p:cNvSpPr>
              <a:spLocks/>
            </p:cNvSpPr>
            <p:nvPr/>
          </p:nvSpPr>
          <p:spPr bwMode="auto">
            <a:xfrm>
              <a:off x="5095779" y="2321062"/>
              <a:ext cx="2032000" cy="2034117"/>
            </a:xfrm>
            <a:custGeom>
              <a:avLst/>
              <a:gdLst>
                <a:gd name="T0" fmla="*/ 342 w 683"/>
                <a:gd name="T1" fmla="*/ 0 h 683"/>
                <a:gd name="T2" fmla="*/ 683 w 683"/>
                <a:gd name="T3" fmla="*/ 342 h 683"/>
                <a:gd name="T4" fmla="*/ 683 w 683"/>
                <a:gd name="T5" fmla="*/ 683 h 683"/>
                <a:gd name="T6" fmla="*/ 342 w 683"/>
                <a:gd name="T7" fmla="*/ 683 h 683"/>
                <a:gd name="T8" fmla="*/ 0 w 683"/>
                <a:gd name="T9" fmla="*/ 342 h 683"/>
                <a:gd name="T10" fmla="*/ 0 w 683"/>
                <a:gd name="T11" fmla="*/ 342 h 683"/>
                <a:gd name="T12" fmla="*/ 0 w 683"/>
                <a:gd name="T13" fmla="*/ 0 h 683"/>
                <a:gd name="T14" fmla="*/ 342 w 683"/>
                <a:gd name="T15" fmla="*/ 0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 h="683">
                  <a:moveTo>
                    <a:pt x="342" y="0"/>
                  </a:moveTo>
                  <a:cubicBezTo>
                    <a:pt x="530" y="0"/>
                    <a:pt x="683" y="153"/>
                    <a:pt x="683" y="342"/>
                  </a:cubicBezTo>
                  <a:cubicBezTo>
                    <a:pt x="683" y="683"/>
                    <a:pt x="683" y="683"/>
                    <a:pt x="683" y="683"/>
                  </a:cubicBezTo>
                  <a:cubicBezTo>
                    <a:pt x="342" y="683"/>
                    <a:pt x="342" y="683"/>
                    <a:pt x="342" y="683"/>
                  </a:cubicBezTo>
                  <a:cubicBezTo>
                    <a:pt x="153" y="683"/>
                    <a:pt x="0" y="530"/>
                    <a:pt x="0" y="342"/>
                  </a:cubicBezTo>
                  <a:cubicBezTo>
                    <a:pt x="0" y="342"/>
                    <a:pt x="0" y="342"/>
                    <a:pt x="0" y="342"/>
                  </a:cubicBezTo>
                  <a:cubicBezTo>
                    <a:pt x="0" y="0"/>
                    <a:pt x="0" y="0"/>
                    <a:pt x="0" y="0"/>
                  </a:cubicBezTo>
                  <a:lnTo>
                    <a:pt x="342" y="0"/>
                  </a:lnTo>
                  <a:close/>
                </a:path>
              </a:pathLst>
            </a:custGeom>
            <a:solidFill>
              <a:schemeClr val="bg1"/>
            </a:solidFill>
            <a:ln>
              <a:noFill/>
            </a:ln>
            <a:effectLst>
              <a:outerShdw blurRad="381000" dist="419100" dir="750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dirty="0">
                <a:solidFill>
                  <a:prstClr val="black"/>
                </a:solidFill>
              </a:endParaRPr>
            </a:p>
          </p:txBody>
        </p:sp>
        <p:sp>
          <p:nvSpPr>
            <p:cNvPr id="54" name="文本框 53">
              <a:extLst>
                <a:ext uri="{FF2B5EF4-FFF2-40B4-BE49-F238E27FC236}">
                  <a16:creationId xmlns:a16="http://schemas.microsoft.com/office/drawing/2014/main" id="{F7DBE392-E06D-42E3-B942-13F451EBF73C}"/>
                </a:ext>
              </a:extLst>
            </p:cNvPr>
            <p:cNvSpPr txBox="1"/>
            <p:nvPr/>
          </p:nvSpPr>
          <p:spPr>
            <a:xfrm>
              <a:off x="5538545" y="3004727"/>
              <a:ext cx="1146468" cy="666786"/>
            </a:xfrm>
            <a:prstGeom prst="rect">
              <a:avLst/>
            </a:prstGeom>
            <a:noFill/>
          </p:spPr>
          <p:txBody>
            <a:bodyPr wrap="none" rtlCol="0">
              <a:spAutoFit/>
            </a:bodyPr>
            <a:lstStyle/>
            <a:p>
              <a:pPr defTabSz="1219170" eaLnBrk="0" fontAlgn="base" hangingPunct="0">
                <a:spcBef>
                  <a:spcPct val="0"/>
                </a:spcBef>
                <a:spcAft>
                  <a:spcPct val="0"/>
                </a:spcAft>
              </a:pPr>
              <a:r>
                <a:rPr lang="zh-CN" altLang="en-US" sz="3733" b="1" dirty="0">
                  <a:ln w="38100">
                    <a:noFill/>
                  </a:ln>
                  <a:solidFill>
                    <a:schemeClr val="tx1">
                      <a:lumMod val="75000"/>
                      <a:lumOff val="25000"/>
                    </a:schemeClr>
                  </a:solidFill>
                  <a:latin typeface="Arial" panose="020B0604020202020204" pitchFamily="34" charset="0"/>
                  <a:cs typeface="Arial" panose="020B0604020202020204" pitchFamily="34" charset="0"/>
                </a:rPr>
                <a:t>轮询</a:t>
              </a:r>
              <a:endParaRPr lang="en-US" altLang="zh-CN" sz="3733" b="1" dirty="0">
                <a:ln w="38100">
                  <a:noFill/>
                </a:ln>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55" name="文本框 24">
            <a:extLst>
              <a:ext uri="{FF2B5EF4-FFF2-40B4-BE49-F238E27FC236}">
                <a16:creationId xmlns:a16="http://schemas.microsoft.com/office/drawing/2014/main" id="{D3DD5851-487B-488A-A4A9-DA3774C7C4FB}"/>
              </a:ext>
            </a:extLst>
          </p:cNvPr>
          <p:cNvSpPr txBox="1">
            <a:spLocks noChangeArrowheads="1"/>
          </p:cNvSpPr>
          <p:nvPr/>
        </p:nvSpPr>
        <p:spPr bwMode="auto">
          <a:xfrm>
            <a:off x="7187804" y="4314183"/>
            <a:ext cx="39204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170" fontAlgn="base">
              <a:lnSpc>
                <a:spcPct val="150000"/>
              </a:lnSpc>
              <a:spcBef>
                <a:spcPct val="0"/>
              </a:spcBef>
              <a:spcAft>
                <a:spcPct val="0"/>
              </a:spcAft>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客户端向服务端发送同步请求，服务端将相关的信息发回客户端。</a:t>
            </a:r>
          </a:p>
        </p:txBody>
      </p:sp>
      <p:sp>
        <p:nvSpPr>
          <p:cNvPr id="3" name="箭头: 右 2">
            <a:extLst>
              <a:ext uri="{FF2B5EF4-FFF2-40B4-BE49-F238E27FC236}">
                <a16:creationId xmlns:a16="http://schemas.microsoft.com/office/drawing/2014/main" id="{E4083406-32C5-4A92-A05F-ACACA19479B1}"/>
              </a:ext>
            </a:extLst>
          </p:cNvPr>
          <p:cNvSpPr/>
          <p:nvPr/>
        </p:nvSpPr>
        <p:spPr>
          <a:xfrm rot="10800000">
            <a:off x="4017818" y="2687093"/>
            <a:ext cx="3786909" cy="419763"/>
          </a:xfrm>
          <a:prstGeom prst="rightArrow">
            <a:avLst/>
          </a:prstGeom>
          <a:solidFill>
            <a:schemeClr val="bg1"/>
          </a:solidFill>
          <a:ln>
            <a:noFill/>
          </a:ln>
          <a:effectLst>
            <a:outerShdw blurRad="381000" dist="419100" dir="750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7" name="文本框 24">
            <a:extLst>
              <a:ext uri="{FF2B5EF4-FFF2-40B4-BE49-F238E27FC236}">
                <a16:creationId xmlns:a16="http://schemas.microsoft.com/office/drawing/2014/main" id="{1B9563E7-301C-47E2-A52A-6A4611A6FE4E}"/>
              </a:ext>
            </a:extLst>
          </p:cNvPr>
          <p:cNvSpPr txBox="1">
            <a:spLocks noChangeArrowheads="1"/>
          </p:cNvSpPr>
          <p:nvPr/>
        </p:nvSpPr>
        <p:spPr bwMode="auto">
          <a:xfrm>
            <a:off x="5475454" y="2173162"/>
            <a:ext cx="8716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9170" fontAlgn="base">
              <a:lnSpc>
                <a:spcPct val="150000"/>
              </a:lnSpc>
              <a:spcBef>
                <a:spcPct val="0"/>
              </a:spcBef>
              <a:spcAft>
                <a:spcPct val="0"/>
              </a:spcAft>
            </a:pPr>
            <a:r>
              <a:rPr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解决</a:t>
            </a:r>
          </a:p>
        </p:txBody>
      </p:sp>
    </p:spTree>
    <p:extLst>
      <p:ext uri="{BB962C8B-B14F-4D97-AF65-F5344CB8AC3E}">
        <p14:creationId xmlns:p14="http://schemas.microsoft.com/office/powerpoint/2010/main" val="275328938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41"/>
                                        </p:tgtEl>
                                        <p:attrNameLst>
                                          <p:attrName>style.visibility</p:attrName>
                                        </p:attrNameLst>
                                      </p:cBhvr>
                                      <p:to>
                                        <p:strVal val="visible"/>
                                      </p:to>
                                    </p:set>
                                    <p:animEffect transition="in" filter="fade">
                                      <p:cBhvr>
                                        <p:cTn id="19" dur="75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3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800" decel="100000"/>
                                        <p:tgtEl>
                                          <p:spTgt spid="52"/>
                                        </p:tgtEl>
                                      </p:cBhvr>
                                    </p:animEffect>
                                    <p:anim calcmode="lin" valueType="num">
                                      <p:cBhvr>
                                        <p:cTn id="25" dur="800" decel="100000" fill="hold"/>
                                        <p:tgtEl>
                                          <p:spTgt spid="52"/>
                                        </p:tgtEl>
                                        <p:attrNameLst>
                                          <p:attrName>style.rotation</p:attrName>
                                        </p:attrNameLst>
                                      </p:cBhvr>
                                      <p:tavLst>
                                        <p:tav tm="0">
                                          <p:val>
                                            <p:fltVal val="-90"/>
                                          </p:val>
                                        </p:tav>
                                        <p:tav tm="100000">
                                          <p:val>
                                            <p:fltVal val="0"/>
                                          </p:val>
                                        </p:tav>
                                      </p:tavLst>
                                    </p:anim>
                                    <p:anim calcmode="lin" valueType="num">
                                      <p:cBhvr>
                                        <p:cTn id="26" dur="800" decel="100000" fill="hold"/>
                                        <p:tgtEl>
                                          <p:spTgt spid="52"/>
                                        </p:tgtEl>
                                        <p:attrNameLst>
                                          <p:attrName>ppt_x</p:attrName>
                                        </p:attrNameLst>
                                      </p:cBhvr>
                                      <p:tavLst>
                                        <p:tav tm="0">
                                          <p:val>
                                            <p:strVal val="#ppt_x+0.4"/>
                                          </p:val>
                                        </p:tav>
                                        <p:tav tm="100000">
                                          <p:val>
                                            <p:strVal val="#ppt_x-0.05"/>
                                          </p:val>
                                        </p:tav>
                                      </p:tavLst>
                                    </p:anim>
                                    <p:anim calcmode="lin" valueType="num">
                                      <p:cBhvr>
                                        <p:cTn id="27" dur="800" decel="100000" fill="hold"/>
                                        <p:tgtEl>
                                          <p:spTgt spid="52"/>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52"/>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52"/>
                                        </p:tgtEl>
                                        <p:attrNameLst>
                                          <p:attrName>ppt_y</p:attrName>
                                        </p:attrNameLst>
                                      </p:cBhvr>
                                      <p:tavLst>
                                        <p:tav tm="0">
                                          <p:val>
                                            <p:strVal val="#ppt_y+0.1"/>
                                          </p:val>
                                        </p:tav>
                                        <p:tav tm="100000">
                                          <p:val>
                                            <p:strVal val="#ppt_y"/>
                                          </p:val>
                                        </p:tav>
                                      </p:tavLst>
                                    </p:anim>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0"/>
                                        <p:tgtEl>
                                          <p:spTgt spid="57"/>
                                        </p:tgtEl>
                                      </p:cBhvr>
                                    </p:animEffect>
                                    <p:anim calcmode="lin" valueType="num">
                                      <p:cBhvr>
                                        <p:cTn id="38" dur="1000" fill="hold"/>
                                        <p:tgtEl>
                                          <p:spTgt spid="57"/>
                                        </p:tgtEl>
                                        <p:attrNameLst>
                                          <p:attrName>ppt_x</p:attrName>
                                        </p:attrNameLst>
                                      </p:cBhvr>
                                      <p:tavLst>
                                        <p:tav tm="0">
                                          <p:val>
                                            <p:strVal val="#ppt_x"/>
                                          </p:val>
                                        </p:tav>
                                        <p:tav tm="100000">
                                          <p:val>
                                            <p:strVal val="#ppt_x"/>
                                          </p:val>
                                        </p:tav>
                                      </p:tavLst>
                                    </p:anim>
                                    <p:anim calcmode="lin" valueType="num">
                                      <p:cBhvr>
                                        <p:cTn id="39" dur="1000" fill="hold"/>
                                        <p:tgtEl>
                                          <p:spTgt spid="57"/>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55"/>
                                        </p:tgtEl>
                                        <p:attrNameLst>
                                          <p:attrName>style.visibility</p:attrName>
                                        </p:attrNameLst>
                                      </p:cBhvr>
                                      <p:to>
                                        <p:strVal val="visible"/>
                                      </p:to>
                                    </p:set>
                                    <p:animEffect transition="in" filter="fade">
                                      <p:cBhvr>
                                        <p:cTn id="4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1" grpId="0"/>
      <p:bldP spid="55" grpId="0"/>
      <p:bldP spid="3" grpId="0" animBg="1"/>
      <p:bldP spid="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046"/>
            <a:ext cx="12192000" cy="6858000"/>
          </a:xfrm>
          <a:prstGeom prst="rect">
            <a:avLst/>
          </a:prstGeom>
        </p:spPr>
      </p:pic>
      <p:sp>
        <p:nvSpPr>
          <p:cNvPr id="5" name="文本框 4"/>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3.2 </a:t>
            </a:r>
            <a:r>
              <a:rPr lang="zh-CN" altLang="en-US" sz="2400" dirty="0">
                <a:solidFill>
                  <a:schemeClr val="bg1"/>
                </a:solidFill>
                <a:latin typeface="微软雅黑" panose="020B0503020204020204" pitchFamily="34" charset="-122"/>
                <a:ea typeface="微软雅黑" panose="020B0503020204020204" pitchFamily="34" charset="-122"/>
              </a:rPr>
              <a:t>项目收获</a:t>
            </a:r>
          </a:p>
        </p:txBody>
      </p:sp>
      <p:grpSp>
        <p:nvGrpSpPr>
          <p:cNvPr id="3" name="组合 2"/>
          <p:cNvGrpSpPr/>
          <p:nvPr/>
        </p:nvGrpSpPr>
        <p:grpSpPr>
          <a:xfrm>
            <a:off x="2653514" y="2452901"/>
            <a:ext cx="1584103" cy="1584102"/>
            <a:chOff x="2537398" y="2518519"/>
            <a:chExt cx="1584102" cy="1584102"/>
          </a:xfrm>
        </p:grpSpPr>
        <p:sp>
          <p:nvSpPr>
            <p:cNvPr id="2" name="椭圆 1"/>
            <p:cNvSpPr/>
            <p:nvPr/>
          </p:nvSpPr>
          <p:spPr>
            <a:xfrm>
              <a:off x="2537398" y="2518519"/>
              <a:ext cx="1584102" cy="1584102"/>
            </a:xfrm>
            <a:prstGeom prst="ellipse">
              <a:avLst/>
            </a:prstGeom>
            <a:solidFill>
              <a:schemeClr val="bg1"/>
            </a:solidFill>
            <a:ln>
              <a:noFill/>
            </a:ln>
            <a:effectLst>
              <a:outerShdw blurRad="381000" dist="673100" dir="792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15"/>
            <p:cNvSpPr>
              <a:spLocks noEditPoints="1"/>
            </p:cNvSpPr>
            <p:nvPr/>
          </p:nvSpPr>
          <p:spPr bwMode="auto">
            <a:xfrm>
              <a:off x="3009215" y="2659755"/>
              <a:ext cx="571112" cy="538731"/>
            </a:xfrm>
            <a:custGeom>
              <a:avLst/>
              <a:gdLst>
                <a:gd name="T0" fmla="*/ 176 w 194"/>
                <a:gd name="T1" fmla="*/ 175 h 183"/>
                <a:gd name="T2" fmla="*/ 100 w 194"/>
                <a:gd name="T3" fmla="*/ 23 h 183"/>
                <a:gd name="T4" fmla="*/ 111 w 194"/>
                <a:gd name="T5" fmla="*/ 0 h 183"/>
                <a:gd name="T6" fmla="*/ 107 w 194"/>
                <a:gd name="T7" fmla="*/ 0 h 183"/>
                <a:gd name="T8" fmla="*/ 99 w 194"/>
                <a:gd name="T9" fmla="*/ 18 h 183"/>
                <a:gd name="T10" fmla="*/ 97 w 194"/>
                <a:gd name="T11" fmla="*/ 20 h 183"/>
                <a:gd name="T12" fmla="*/ 95 w 194"/>
                <a:gd name="T13" fmla="*/ 18 h 183"/>
                <a:gd name="T14" fmla="*/ 94 w 194"/>
                <a:gd name="T15" fmla="*/ 15 h 183"/>
                <a:gd name="T16" fmla="*/ 87 w 194"/>
                <a:gd name="T17" fmla="*/ 0 h 183"/>
                <a:gd name="T18" fmla="*/ 82 w 194"/>
                <a:gd name="T19" fmla="*/ 0 h 183"/>
                <a:gd name="T20" fmla="*/ 94 w 194"/>
                <a:gd name="T21" fmla="*/ 23 h 183"/>
                <a:gd name="T22" fmla="*/ 18 w 194"/>
                <a:gd name="T23" fmla="*/ 175 h 183"/>
                <a:gd name="T24" fmla="*/ 0 w 194"/>
                <a:gd name="T25" fmla="*/ 175 h 183"/>
                <a:gd name="T26" fmla="*/ 0 w 194"/>
                <a:gd name="T27" fmla="*/ 183 h 183"/>
                <a:gd name="T28" fmla="*/ 194 w 194"/>
                <a:gd name="T29" fmla="*/ 183 h 183"/>
                <a:gd name="T30" fmla="*/ 194 w 194"/>
                <a:gd name="T31" fmla="*/ 175 h 183"/>
                <a:gd name="T32" fmla="*/ 176 w 194"/>
                <a:gd name="T33" fmla="*/ 175 h 183"/>
                <a:gd name="T34" fmla="*/ 73 w 194"/>
                <a:gd name="T35" fmla="*/ 175 h 183"/>
                <a:gd name="T36" fmla="*/ 94 w 194"/>
                <a:gd name="T37" fmla="*/ 130 h 183"/>
                <a:gd name="T38" fmla="*/ 97 w 194"/>
                <a:gd name="T39" fmla="*/ 125 h 183"/>
                <a:gd name="T40" fmla="*/ 123 w 194"/>
                <a:gd name="T41" fmla="*/ 175 h 183"/>
                <a:gd name="T42" fmla="*/ 73 w 194"/>
                <a:gd name="T43" fmla="*/ 17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4" h="183">
                  <a:moveTo>
                    <a:pt x="176" y="175"/>
                  </a:moveTo>
                  <a:lnTo>
                    <a:pt x="100" y="23"/>
                  </a:lnTo>
                  <a:lnTo>
                    <a:pt x="111" y="0"/>
                  </a:lnTo>
                  <a:lnTo>
                    <a:pt x="107" y="0"/>
                  </a:lnTo>
                  <a:lnTo>
                    <a:pt x="99" y="18"/>
                  </a:lnTo>
                  <a:lnTo>
                    <a:pt x="97" y="20"/>
                  </a:lnTo>
                  <a:lnTo>
                    <a:pt x="95" y="18"/>
                  </a:lnTo>
                  <a:lnTo>
                    <a:pt x="94" y="15"/>
                  </a:lnTo>
                  <a:lnTo>
                    <a:pt x="87" y="0"/>
                  </a:lnTo>
                  <a:lnTo>
                    <a:pt x="82" y="0"/>
                  </a:lnTo>
                  <a:lnTo>
                    <a:pt x="94" y="23"/>
                  </a:lnTo>
                  <a:lnTo>
                    <a:pt x="18" y="175"/>
                  </a:lnTo>
                  <a:lnTo>
                    <a:pt x="0" y="175"/>
                  </a:lnTo>
                  <a:lnTo>
                    <a:pt x="0" y="183"/>
                  </a:lnTo>
                  <a:lnTo>
                    <a:pt x="194" y="183"/>
                  </a:lnTo>
                  <a:lnTo>
                    <a:pt x="194" y="175"/>
                  </a:lnTo>
                  <a:lnTo>
                    <a:pt x="176" y="175"/>
                  </a:lnTo>
                  <a:close/>
                  <a:moveTo>
                    <a:pt x="73" y="175"/>
                  </a:moveTo>
                  <a:lnTo>
                    <a:pt x="94" y="130"/>
                  </a:lnTo>
                  <a:lnTo>
                    <a:pt x="97" y="125"/>
                  </a:lnTo>
                  <a:lnTo>
                    <a:pt x="123" y="175"/>
                  </a:lnTo>
                  <a:lnTo>
                    <a:pt x="73" y="175"/>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12" name="文本框 11"/>
            <p:cNvSpPr txBox="1"/>
            <p:nvPr/>
          </p:nvSpPr>
          <p:spPr>
            <a:xfrm>
              <a:off x="2544619" y="3388071"/>
              <a:ext cx="1569659" cy="369332"/>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团队的重要性</a:t>
              </a:r>
            </a:p>
          </p:txBody>
        </p:sp>
      </p:grpSp>
      <p:grpSp>
        <p:nvGrpSpPr>
          <p:cNvPr id="16" name="组合 15"/>
          <p:cNvGrpSpPr/>
          <p:nvPr/>
        </p:nvGrpSpPr>
        <p:grpSpPr>
          <a:xfrm>
            <a:off x="5435350" y="2452901"/>
            <a:ext cx="1584103" cy="1584102"/>
            <a:chOff x="5319234" y="2518519"/>
            <a:chExt cx="1584102" cy="1584102"/>
          </a:xfrm>
        </p:grpSpPr>
        <p:sp>
          <p:nvSpPr>
            <p:cNvPr id="7" name="椭圆 6"/>
            <p:cNvSpPr/>
            <p:nvPr/>
          </p:nvSpPr>
          <p:spPr>
            <a:xfrm>
              <a:off x="5319234" y="2518519"/>
              <a:ext cx="1584102" cy="1584102"/>
            </a:xfrm>
            <a:prstGeom prst="ellipse">
              <a:avLst/>
            </a:prstGeom>
            <a:solidFill>
              <a:schemeClr val="bg1"/>
            </a:solidFill>
            <a:ln>
              <a:noFill/>
            </a:ln>
            <a:effectLst>
              <a:outerShdw blurRad="381000" dist="673100" dir="792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51"/>
            <p:cNvSpPr>
              <a:spLocks/>
            </p:cNvSpPr>
            <p:nvPr/>
          </p:nvSpPr>
          <p:spPr bwMode="auto">
            <a:xfrm>
              <a:off x="5838235" y="2646035"/>
              <a:ext cx="546100" cy="552451"/>
            </a:xfrm>
            <a:custGeom>
              <a:avLst/>
              <a:gdLst>
                <a:gd name="T0" fmla="*/ 141 w 160"/>
                <a:gd name="T1" fmla="*/ 77 h 161"/>
                <a:gd name="T2" fmla="*/ 141 w 160"/>
                <a:gd name="T3" fmla="*/ 67 h 161"/>
                <a:gd name="T4" fmla="*/ 131 w 160"/>
                <a:gd name="T5" fmla="*/ 67 h 161"/>
                <a:gd name="T6" fmla="*/ 131 w 160"/>
                <a:gd name="T7" fmla="*/ 71 h 161"/>
                <a:gd name="T8" fmla="*/ 117 w 160"/>
                <a:gd name="T9" fmla="*/ 64 h 161"/>
                <a:gd name="T10" fmla="*/ 117 w 160"/>
                <a:gd name="T11" fmla="*/ 55 h 161"/>
                <a:gd name="T12" fmla="*/ 107 w 160"/>
                <a:gd name="T13" fmla="*/ 55 h 161"/>
                <a:gd name="T14" fmla="*/ 107 w 160"/>
                <a:gd name="T15" fmla="*/ 59 h 161"/>
                <a:gd name="T16" fmla="*/ 89 w 160"/>
                <a:gd name="T17" fmla="*/ 49 h 161"/>
                <a:gd name="T18" fmla="*/ 89 w 160"/>
                <a:gd name="T19" fmla="*/ 18 h 161"/>
                <a:gd name="T20" fmla="*/ 81 w 160"/>
                <a:gd name="T21" fmla="*/ 0 h 161"/>
                <a:gd name="T22" fmla="*/ 80 w 160"/>
                <a:gd name="T23" fmla="*/ 0 h 161"/>
                <a:gd name="T24" fmla="*/ 79 w 160"/>
                <a:gd name="T25" fmla="*/ 0 h 161"/>
                <a:gd name="T26" fmla="*/ 71 w 160"/>
                <a:gd name="T27" fmla="*/ 18 h 161"/>
                <a:gd name="T28" fmla="*/ 71 w 160"/>
                <a:gd name="T29" fmla="*/ 49 h 161"/>
                <a:gd name="T30" fmla="*/ 53 w 160"/>
                <a:gd name="T31" fmla="*/ 59 h 161"/>
                <a:gd name="T32" fmla="*/ 53 w 160"/>
                <a:gd name="T33" fmla="*/ 55 h 161"/>
                <a:gd name="T34" fmla="*/ 44 w 160"/>
                <a:gd name="T35" fmla="*/ 55 h 161"/>
                <a:gd name="T36" fmla="*/ 44 w 160"/>
                <a:gd name="T37" fmla="*/ 64 h 161"/>
                <a:gd name="T38" fmla="*/ 30 w 160"/>
                <a:gd name="T39" fmla="*/ 72 h 161"/>
                <a:gd name="T40" fmla="*/ 30 w 160"/>
                <a:gd name="T41" fmla="*/ 67 h 161"/>
                <a:gd name="T42" fmla="*/ 20 w 160"/>
                <a:gd name="T43" fmla="*/ 67 h 161"/>
                <a:gd name="T44" fmla="*/ 20 w 160"/>
                <a:gd name="T45" fmla="*/ 77 h 161"/>
                <a:gd name="T46" fmla="*/ 0 w 160"/>
                <a:gd name="T47" fmla="*/ 88 h 161"/>
                <a:gd name="T48" fmla="*/ 0 w 160"/>
                <a:gd name="T49" fmla="*/ 97 h 161"/>
                <a:gd name="T50" fmla="*/ 48 w 160"/>
                <a:gd name="T51" fmla="*/ 81 h 161"/>
                <a:gd name="T52" fmla="*/ 71 w 160"/>
                <a:gd name="T53" fmla="*/ 81 h 161"/>
                <a:gd name="T54" fmla="*/ 71 w 160"/>
                <a:gd name="T55" fmla="*/ 87 h 161"/>
                <a:gd name="T56" fmla="*/ 76 w 160"/>
                <a:gd name="T57" fmla="*/ 131 h 161"/>
                <a:gd name="T58" fmla="*/ 51 w 160"/>
                <a:gd name="T59" fmla="*/ 149 h 161"/>
                <a:gd name="T60" fmla="*/ 51 w 160"/>
                <a:gd name="T61" fmla="*/ 157 h 161"/>
                <a:gd name="T62" fmla="*/ 79 w 160"/>
                <a:gd name="T63" fmla="*/ 147 h 161"/>
                <a:gd name="T64" fmla="*/ 79 w 160"/>
                <a:gd name="T65" fmla="*/ 161 h 161"/>
                <a:gd name="T66" fmla="*/ 82 w 160"/>
                <a:gd name="T67" fmla="*/ 161 h 161"/>
                <a:gd name="T68" fmla="*/ 82 w 160"/>
                <a:gd name="T69" fmla="*/ 147 h 161"/>
                <a:gd name="T70" fmla="*/ 110 w 160"/>
                <a:gd name="T71" fmla="*/ 156 h 161"/>
                <a:gd name="T72" fmla="*/ 110 w 160"/>
                <a:gd name="T73" fmla="*/ 149 h 161"/>
                <a:gd name="T74" fmla="*/ 85 w 160"/>
                <a:gd name="T75" fmla="*/ 131 h 161"/>
                <a:gd name="T76" fmla="*/ 89 w 160"/>
                <a:gd name="T77" fmla="*/ 87 h 161"/>
                <a:gd name="T78" fmla="*/ 89 w 160"/>
                <a:gd name="T79" fmla="*/ 81 h 161"/>
                <a:gd name="T80" fmla="*/ 113 w 160"/>
                <a:gd name="T81" fmla="*/ 81 h 161"/>
                <a:gd name="T82" fmla="*/ 160 w 160"/>
                <a:gd name="T83" fmla="*/ 97 h 161"/>
                <a:gd name="T84" fmla="*/ 160 w 160"/>
                <a:gd name="T85" fmla="*/ 88 h 161"/>
                <a:gd name="T86" fmla="*/ 141 w 160"/>
                <a:gd name="T87" fmla="*/ 7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1">
                  <a:moveTo>
                    <a:pt x="141" y="77"/>
                  </a:moveTo>
                  <a:cubicBezTo>
                    <a:pt x="141" y="67"/>
                    <a:pt x="141" y="67"/>
                    <a:pt x="141" y="67"/>
                  </a:cubicBezTo>
                  <a:cubicBezTo>
                    <a:pt x="131" y="67"/>
                    <a:pt x="131" y="67"/>
                    <a:pt x="131" y="67"/>
                  </a:cubicBezTo>
                  <a:cubicBezTo>
                    <a:pt x="131" y="71"/>
                    <a:pt x="131" y="71"/>
                    <a:pt x="131" y="71"/>
                  </a:cubicBezTo>
                  <a:cubicBezTo>
                    <a:pt x="117" y="64"/>
                    <a:pt x="117" y="64"/>
                    <a:pt x="117" y="64"/>
                  </a:cubicBezTo>
                  <a:cubicBezTo>
                    <a:pt x="117" y="55"/>
                    <a:pt x="117" y="55"/>
                    <a:pt x="117" y="55"/>
                  </a:cubicBezTo>
                  <a:cubicBezTo>
                    <a:pt x="107" y="55"/>
                    <a:pt x="107" y="55"/>
                    <a:pt x="107" y="55"/>
                  </a:cubicBezTo>
                  <a:cubicBezTo>
                    <a:pt x="107" y="59"/>
                    <a:pt x="107" y="59"/>
                    <a:pt x="107" y="59"/>
                  </a:cubicBezTo>
                  <a:cubicBezTo>
                    <a:pt x="89" y="49"/>
                    <a:pt x="89" y="49"/>
                    <a:pt x="89" y="49"/>
                  </a:cubicBezTo>
                  <a:cubicBezTo>
                    <a:pt x="89" y="18"/>
                    <a:pt x="89" y="18"/>
                    <a:pt x="89" y="18"/>
                  </a:cubicBezTo>
                  <a:cubicBezTo>
                    <a:pt x="89" y="4"/>
                    <a:pt x="82" y="1"/>
                    <a:pt x="81" y="0"/>
                  </a:cubicBezTo>
                  <a:cubicBezTo>
                    <a:pt x="80" y="0"/>
                    <a:pt x="80" y="0"/>
                    <a:pt x="80" y="0"/>
                  </a:cubicBezTo>
                  <a:cubicBezTo>
                    <a:pt x="79" y="0"/>
                    <a:pt x="79" y="0"/>
                    <a:pt x="79" y="0"/>
                  </a:cubicBezTo>
                  <a:cubicBezTo>
                    <a:pt x="78" y="1"/>
                    <a:pt x="71" y="4"/>
                    <a:pt x="71" y="18"/>
                  </a:cubicBezTo>
                  <a:cubicBezTo>
                    <a:pt x="71" y="49"/>
                    <a:pt x="71" y="49"/>
                    <a:pt x="71" y="49"/>
                  </a:cubicBezTo>
                  <a:cubicBezTo>
                    <a:pt x="53" y="59"/>
                    <a:pt x="53" y="59"/>
                    <a:pt x="53" y="59"/>
                  </a:cubicBezTo>
                  <a:cubicBezTo>
                    <a:pt x="53" y="55"/>
                    <a:pt x="53" y="55"/>
                    <a:pt x="53" y="55"/>
                  </a:cubicBezTo>
                  <a:cubicBezTo>
                    <a:pt x="44" y="55"/>
                    <a:pt x="44" y="55"/>
                    <a:pt x="44" y="55"/>
                  </a:cubicBezTo>
                  <a:cubicBezTo>
                    <a:pt x="44" y="64"/>
                    <a:pt x="44" y="64"/>
                    <a:pt x="44" y="64"/>
                  </a:cubicBezTo>
                  <a:cubicBezTo>
                    <a:pt x="30" y="72"/>
                    <a:pt x="30" y="72"/>
                    <a:pt x="30" y="72"/>
                  </a:cubicBezTo>
                  <a:cubicBezTo>
                    <a:pt x="30" y="67"/>
                    <a:pt x="30" y="67"/>
                    <a:pt x="30" y="67"/>
                  </a:cubicBezTo>
                  <a:cubicBezTo>
                    <a:pt x="20" y="67"/>
                    <a:pt x="20" y="67"/>
                    <a:pt x="20" y="67"/>
                  </a:cubicBezTo>
                  <a:cubicBezTo>
                    <a:pt x="20" y="77"/>
                    <a:pt x="20" y="77"/>
                    <a:pt x="20" y="77"/>
                  </a:cubicBezTo>
                  <a:cubicBezTo>
                    <a:pt x="0" y="88"/>
                    <a:pt x="0" y="88"/>
                    <a:pt x="0" y="88"/>
                  </a:cubicBezTo>
                  <a:cubicBezTo>
                    <a:pt x="0" y="97"/>
                    <a:pt x="0" y="97"/>
                    <a:pt x="0" y="97"/>
                  </a:cubicBezTo>
                  <a:cubicBezTo>
                    <a:pt x="48" y="81"/>
                    <a:pt x="48" y="81"/>
                    <a:pt x="48" y="81"/>
                  </a:cubicBezTo>
                  <a:cubicBezTo>
                    <a:pt x="71" y="81"/>
                    <a:pt x="71" y="81"/>
                    <a:pt x="71" y="81"/>
                  </a:cubicBezTo>
                  <a:cubicBezTo>
                    <a:pt x="71" y="85"/>
                    <a:pt x="71" y="87"/>
                    <a:pt x="71" y="87"/>
                  </a:cubicBezTo>
                  <a:cubicBezTo>
                    <a:pt x="76" y="131"/>
                    <a:pt x="76" y="131"/>
                    <a:pt x="76" y="131"/>
                  </a:cubicBezTo>
                  <a:cubicBezTo>
                    <a:pt x="51" y="149"/>
                    <a:pt x="51" y="149"/>
                    <a:pt x="51" y="149"/>
                  </a:cubicBezTo>
                  <a:cubicBezTo>
                    <a:pt x="51" y="157"/>
                    <a:pt x="51" y="157"/>
                    <a:pt x="51" y="157"/>
                  </a:cubicBezTo>
                  <a:cubicBezTo>
                    <a:pt x="79" y="147"/>
                    <a:pt x="79" y="147"/>
                    <a:pt x="79" y="147"/>
                  </a:cubicBezTo>
                  <a:cubicBezTo>
                    <a:pt x="79" y="161"/>
                    <a:pt x="79" y="161"/>
                    <a:pt x="79" y="161"/>
                  </a:cubicBezTo>
                  <a:cubicBezTo>
                    <a:pt x="82" y="161"/>
                    <a:pt x="82" y="161"/>
                    <a:pt x="82" y="161"/>
                  </a:cubicBezTo>
                  <a:cubicBezTo>
                    <a:pt x="82" y="147"/>
                    <a:pt x="82" y="147"/>
                    <a:pt x="82" y="147"/>
                  </a:cubicBezTo>
                  <a:cubicBezTo>
                    <a:pt x="110" y="156"/>
                    <a:pt x="110" y="156"/>
                    <a:pt x="110" y="156"/>
                  </a:cubicBezTo>
                  <a:cubicBezTo>
                    <a:pt x="110" y="149"/>
                    <a:pt x="110" y="149"/>
                    <a:pt x="110" y="149"/>
                  </a:cubicBezTo>
                  <a:cubicBezTo>
                    <a:pt x="85" y="131"/>
                    <a:pt x="85" y="131"/>
                    <a:pt x="85" y="131"/>
                  </a:cubicBezTo>
                  <a:cubicBezTo>
                    <a:pt x="89" y="87"/>
                    <a:pt x="89" y="87"/>
                    <a:pt x="89" y="87"/>
                  </a:cubicBezTo>
                  <a:cubicBezTo>
                    <a:pt x="89" y="87"/>
                    <a:pt x="89" y="85"/>
                    <a:pt x="89" y="81"/>
                  </a:cubicBezTo>
                  <a:cubicBezTo>
                    <a:pt x="113" y="81"/>
                    <a:pt x="113" y="81"/>
                    <a:pt x="113" y="81"/>
                  </a:cubicBezTo>
                  <a:cubicBezTo>
                    <a:pt x="160" y="97"/>
                    <a:pt x="160" y="97"/>
                    <a:pt x="160" y="97"/>
                  </a:cubicBezTo>
                  <a:cubicBezTo>
                    <a:pt x="160" y="88"/>
                    <a:pt x="160" y="88"/>
                    <a:pt x="160" y="88"/>
                  </a:cubicBezTo>
                  <a:lnTo>
                    <a:pt x="141" y="7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13" name="文本框 12"/>
            <p:cNvSpPr txBox="1"/>
            <p:nvPr/>
          </p:nvSpPr>
          <p:spPr>
            <a:xfrm>
              <a:off x="5441871" y="3289495"/>
              <a:ext cx="1338827" cy="646331"/>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软件是</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设计出来的</a:t>
              </a:r>
            </a:p>
          </p:txBody>
        </p:sp>
      </p:grpSp>
      <p:grpSp>
        <p:nvGrpSpPr>
          <p:cNvPr id="15" name="组合 14"/>
          <p:cNvGrpSpPr/>
          <p:nvPr/>
        </p:nvGrpSpPr>
        <p:grpSpPr>
          <a:xfrm>
            <a:off x="8217188" y="2452901"/>
            <a:ext cx="1584103" cy="1584102"/>
            <a:chOff x="8101070" y="2518519"/>
            <a:chExt cx="1584102" cy="1584102"/>
          </a:xfrm>
        </p:grpSpPr>
        <p:sp>
          <p:nvSpPr>
            <p:cNvPr id="8" name="椭圆 7"/>
            <p:cNvSpPr/>
            <p:nvPr/>
          </p:nvSpPr>
          <p:spPr>
            <a:xfrm>
              <a:off x="8101070" y="2518519"/>
              <a:ext cx="1584102" cy="1584102"/>
            </a:xfrm>
            <a:prstGeom prst="ellipse">
              <a:avLst/>
            </a:prstGeom>
            <a:solidFill>
              <a:schemeClr val="bg1"/>
            </a:solidFill>
            <a:ln>
              <a:noFill/>
            </a:ln>
            <a:effectLst>
              <a:outerShdw blurRad="381000" dist="673100" dir="792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6"/>
            <p:cNvSpPr>
              <a:spLocks/>
            </p:cNvSpPr>
            <p:nvPr/>
          </p:nvSpPr>
          <p:spPr bwMode="auto">
            <a:xfrm>
              <a:off x="8657436" y="2646035"/>
              <a:ext cx="471370" cy="465675"/>
            </a:xfrm>
            <a:custGeom>
              <a:avLst/>
              <a:gdLst>
                <a:gd name="T0" fmla="*/ 1054 w 2064"/>
                <a:gd name="T1" fmla="*/ 22 h 2039"/>
                <a:gd name="T2" fmla="*/ 1035 w 2064"/>
                <a:gd name="T3" fmla="*/ 31 h 2039"/>
                <a:gd name="T4" fmla="*/ 706 w 2064"/>
                <a:gd name="T5" fmla="*/ 268 h 2039"/>
                <a:gd name="T6" fmla="*/ 669 w 2064"/>
                <a:gd name="T7" fmla="*/ 338 h 2039"/>
                <a:gd name="T8" fmla="*/ 674 w 2064"/>
                <a:gd name="T9" fmla="*/ 373 h 2039"/>
                <a:gd name="T10" fmla="*/ 668 w 2064"/>
                <a:gd name="T11" fmla="*/ 424 h 2039"/>
                <a:gd name="T12" fmla="*/ 620 w 2064"/>
                <a:gd name="T13" fmla="*/ 470 h 2039"/>
                <a:gd name="T14" fmla="*/ 635 w 2064"/>
                <a:gd name="T15" fmla="*/ 486 h 2039"/>
                <a:gd name="T16" fmla="*/ 968 w 2064"/>
                <a:gd name="T17" fmla="*/ 818 h 2039"/>
                <a:gd name="T18" fmla="*/ 995 w 2064"/>
                <a:gd name="T19" fmla="*/ 829 h 2039"/>
                <a:gd name="T20" fmla="*/ 1055 w 2064"/>
                <a:gd name="T21" fmla="*/ 855 h 2039"/>
                <a:gd name="T22" fmla="*/ 1429 w 2064"/>
                <a:gd name="T23" fmla="*/ 1210 h 2039"/>
                <a:gd name="T24" fmla="*/ 2021 w 2064"/>
                <a:gd name="T25" fmla="*/ 1772 h 2039"/>
                <a:gd name="T26" fmla="*/ 2023 w 2064"/>
                <a:gd name="T27" fmla="*/ 1892 h 2039"/>
                <a:gd name="T28" fmla="*/ 1911 w 2064"/>
                <a:gd name="T29" fmla="*/ 2004 h 2039"/>
                <a:gd name="T30" fmla="*/ 1799 w 2064"/>
                <a:gd name="T31" fmla="*/ 2003 h 2039"/>
                <a:gd name="T32" fmla="*/ 879 w 2064"/>
                <a:gd name="T33" fmla="*/ 1033 h 2039"/>
                <a:gd name="T34" fmla="*/ 852 w 2064"/>
                <a:gd name="T35" fmla="*/ 967 h 2039"/>
                <a:gd name="T36" fmla="*/ 846 w 2064"/>
                <a:gd name="T37" fmla="*/ 949 h 2039"/>
                <a:gd name="T38" fmla="*/ 498 w 2064"/>
                <a:gd name="T39" fmla="*/ 601 h 2039"/>
                <a:gd name="T40" fmla="*/ 491 w 2064"/>
                <a:gd name="T41" fmla="*/ 597 h 2039"/>
                <a:gd name="T42" fmla="*/ 448 w 2064"/>
                <a:gd name="T43" fmla="*/ 643 h 2039"/>
                <a:gd name="T44" fmla="*/ 395 w 2064"/>
                <a:gd name="T45" fmla="*/ 652 h 2039"/>
                <a:gd name="T46" fmla="*/ 360 w 2064"/>
                <a:gd name="T47" fmla="*/ 659 h 2039"/>
                <a:gd name="T48" fmla="*/ 303 w 2064"/>
                <a:gd name="T49" fmla="*/ 715 h 2039"/>
                <a:gd name="T50" fmla="*/ 299 w 2064"/>
                <a:gd name="T51" fmla="*/ 755 h 2039"/>
                <a:gd name="T52" fmla="*/ 295 w 2064"/>
                <a:gd name="T53" fmla="*/ 796 h 2039"/>
                <a:gd name="T54" fmla="*/ 216 w 2064"/>
                <a:gd name="T55" fmla="*/ 875 h 2039"/>
                <a:gd name="T56" fmla="*/ 167 w 2064"/>
                <a:gd name="T57" fmla="*/ 875 h 2039"/>
                <a:gd name="T58" fmla="*/ 16 w 2064"/>
                <a:gd name="T59" fmla="*/ 723 h 2039"/>
                <a:gd name="T60" fmla="*/ 16 w 2064"/>
                <a:gd name="T61" fmla="*/ 673 h 2039"/>
                <a:gd name="T62" fmla="*/ 92 w 2064"/>
                <a:gd name="T63" fmla="*/ 597 h 2039"/>
                <a:gd name="T64" fmla="*/ 137 w 2064"/>
                <a:gd name="T65" fmla="*/ 592 h 2039"/>
                <a:gd name="T66" fmla="*/ 170 w 2064"/>
                <a:gd name="T67" fmla="*/ 590 h 2039"/>
                <a:gd name="T68" fmla="*/ 235 w 2064"/>
                <a:gd name="T69" fmla="*/ 526 h 2039"/>
                <a:gd name="T70" fmla="*/ 236 w 2064"/>
                <a:gd name="T71" fmla="*/ 492 h 2039"/>
                <a:gd name="T72" fmla="*/ 240 w 2064"/>
                <a:gd name="T73" fmla="*/ 449 h 2039"/>
                <a:gd name="T74" fmla="*/ 245 w 2064"/>
                <a:gd name="T75" fmla="*/ 443 h 2039"/>
                <a:gd name="T76" fmla="*/ 516 w 2064"/>
                <a:gd name="T77" fmla="*/ 174 h 2039"/>
                <a:gd name="T78" fmla="*/ 939 w 2064"/>
                <a:gd name="T79" fmla="*/ 0 h 2039"/>
                <a:gd name="T80" fmla="*/ 1035 w 2064"/>
                <a:gd name="T81" fmla="*/ 11 h 2039"/>
                <a:gd name="T82" fmla="*/ 1053 w 2064"/>
                <a:gd name="T83" fmla="*/ 16 h 2039"/>
                <a:gd name="T84" fmla="*/ 1054 w 2064"/>
                <a:gd name="T85" fmla="*/ 22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4" h="2039">
                  <a:moveTo>
                    <a:pt x="1054" y="22"/>
                  </a:moveTo>
                  <a:cubicBezTo>
                    <a:pt x="1048" y="25"/>
                    <a:pt x="1042" y="29"/>
                    <a:pt x="1035" y="31"/>
                  </a:cubicBezTo>
                  <a:cubicBezTo>
                    <a:pt x="902" y="77"/>
                    <a:pt x="793" y="158"/>
                    <a:pt x="706" y="268"/>
                  </a:cubicBezTo>
                  <a:cubicBezTo>
                    <a:pt x="689" y="288"/>
                    <a:pt x="678" y="313"/>
                    <a:pt x="669" y="338"/>
                  </a:cubicBezTo>
                  <a:cubicBezTo>
                    <a:pt x="665" y="348"/>
                    <a:pt x="669" y="363"/>
                    <a:pt x="674" y="373"/>
                  </a:cubicBezTo>
                  <a:cubicBezTo>
                    <a:pt x="684" y="394"/>
                    <a:pt x="684" y="407"/>
                    <a:pt x="668" y="424"/>
                  </a:cubicBezTo>
                  <a:cubicBezTo>
                    <a:pt x="653" y="439"/>
                    <a:pt x="637" y="454"/>
                    <a:pt x="620" y="470"/>
                  </a:cubicBezTo>
                  <a:cubicBezTo>
                    <a:pt x="626" y="477"/>
                    <a:pt x="631" y="482"/>
                    <a:pt x="635" y="486"/>
                  </a:cubicBezTo>
                  <a:cubicBezTo>
                    <a:pt x="746" y="597"/>
                    <a:pt x="857" y="708"/>
                    <a:pt x="968" y="818"/>
                  </a:cubicBezTo>
                  <a:cubicBezTo>
                    <a:pt x="974" y="825"/>
                    <a:pt x="986" y="829"/>
                    <a:pt x="995" y="829"/>
                  </a:cubicBezTo>
                  <a:cubicBezTo>
                    <a:pt x="1019" y="829"/>
                    <a:pt x="1038" y="839"/>
                    <a:pt x="1055" y="855"/>
                  </a:cubicBezTo>
                  <a:cubicBezTo>
                    <a:pt x="1180" y="974"/>
                    <a:pt x="1305" y="1092"/>
                    <a:pt x="1429" y="1210"/>
                  </a:cubicBezTo>
                  <a:cubicBezTo>
                    <a:pt x="1627" y="1397"/>
                    <a:pt x="1824" y="1585"/>
                    <a:pt x="2021" y="1772"/>
                  </a:cubicBezTo>
                  <a:cubicBezTo>
                    <a:pt x="2063" y="1812"/>
                    <a:pt x="2064" y="1851"/>
                    <a:pt x="2023" y="1892"/>
                  </a:cubicBezTo>
                  <a:cubicBezTo>
                    <a:pt x="1986" y="1929"/>
                    <a:pt x="1949" y="1967"/>
                    <a:pt x="1911" y="2004"/>
                  </a:cubicBezTo>
                  <a:cubicBezTo>
                    <a:pt x="1876" y="2039"/>
                    <a:pt x="1834" y="2039"/>
                    <a:pt x="1799" y="2003"/>
                  </a:cubicBezTo>
                  <a:cubicBezTo>
                    <a:pt x="1492" y="1680"/>
                    <a:pt x="1186" y="1356"/>
                    <a:pt x="879" y="1033"/>
                  </a:cubicBezTo>
                  <a:cubicBezTo>
                    <a:pt x="861" y="1014"/>
                    <a:pt x="850" y="993"/>
                    <a:pt x="852" y="967"/>
                  </a:cubicBezTo>
                  <a:cubicBezTo>
                    <a:pt x="853" y="961"/>
                    <a:pt x="850" y="953"/>
                    <a:pt x="846" y="949"/>
                  </a:cubicBezTo>
                  <a:cubicBezTo>
                    <a:pt x="730" y="833"/>
                    <a:pt x="614" y="717"/>
                    <a:pt x="498" y="601"/>
                  </a:cubicBezTo>
                  <a:cubicBezTo>
                    <a:pt x="497" y="601"/>
                    <a:pt x="496" y="600"/>
                    <a:pt x="491" y="597"/>
                  </a:cubicBezTo>
                  <a:cubicBezTo>
                    <a:pt x="477" y="612"/>
                    <a:pt x="463" y="628"/>
                    <a:pt x="448" y="643"/>
                  </a:cubicBezTo>
                  <a:cubicBezTo>
                    <a:pt x="429" y="663"/>
                    <a:pt x="421" y="662"/>
                    <a:pt x="395" y="652"/>
                  </a:cubicBezTo>
                  <a:cubicBezTo>
                    <a:pt x="385" y="649"/>
                    <a:pt x="368" y="652"/>
                    <a:pt x="360" y="659"/>
                  </a:cubicBezTo>
                  <a:cubicBezTo>
                    <a:pt x="339" y="675"/>
                    <a:pt x="321" y="695"/>
                    <a:pt x="303" y="715"/>
                  </a:cubicBezTo>
                  <a:cubicBezTo>
                    <a:pt x="292" y="726"/>
                    <a:pt x="288" y="740"/>
                    <a:pt x="299" y="755"/>
                  </a:cubicBezTo>
                  <a:cubicBezTo>
                    <a:pt x="310" y="770"/>
                    <a:pt x="306" y="784"/>
                    <a:pt x="295" y="796"/>
                  </a:cubicBezTo>
                  <a:cubicBezTo>
                    <a:pt x="269" y="823"/>
                    <a:pt x="243" y="850"/>
                    <a:pt x="216" y="875"/>
                  </a:cubicBezTo>
                  <a:cubicBezTo>
                    <a:pt x="201" y="889"/>
                    <a:pt x="181" y="889"/>
                    <a:pt x="167" y="875"/>
                  </a:cubicBezTo>
                  <a:cubicBezTo>
                    <a:pt x="116" y="825"/>
                    <a:pt x="66" y="774"/>
                    <a:pt x="16" y="723"/>
                  </a:cubicBezTo>
                  <a:cubicBezTo>
                    <a:pt x="0" y="708"/>
                    <a:pt x="1" y="689"/>
                    <a:pt x="16" y="673"/>
                  </a:cubicBezTo>
                  <a:cubicBezTo>
                    <a:pt x="41" y="647"/>
                    <a:pt x="66" y="622"/>
                    <a:pt x="92" y="597"/>
                  </a:cubicBezTo>
                  <a:cubicBezTo>
                    <a:pt x="105" y="584"/>
                    <a:pt x="119" y="581"/>
                    <a:pt x="137" y="592"/>
                  </a:cubicBezTo>
                  <a:cubicBezTo>
                    <a:pt x="146" y="596"/>
                    <a:pt x="163" y="596"/>
                    <a:pt x="170" y="590"/>
                  </a:cubicBezTo>
                  <a:cubicBezTo>
                    <a:pt x="193" y="571"/>
                    <a:pt x="216" y="549"/>
                    <a:pt x="235" y="526"/>
                  </a:cubicBezTo>
                  <a:cubicBezTo>
                    <a:pt x="241" y="519"/>
                    <a:pt x="240" y="501"/>
                    <a:pt x="236" y="492"/>
                  </a:cubicBezTo>
                  <a:cubicBezTo>
                    <a:pt x="227" y="475"/>
                    <a:pt x="230" y="462"/>
                    <a:pt x="240" y="449"/>
                  </a:cubicBezTo>
                  <a:cubicBezTo>
                    <a:pt x="241" y="447"/>
                    <a:pt x="243" y="445"/>
                    <a:pt x="245" y="443"/>
                  </a:cubicBezTo>
                  <a:cubicBezTo>
                    <a:pt x="335" y="354"/>
                    <a:pt x="424" y="262"/>
                    <a:pt x="516" y="174"/>
                  </a:cubicBezTo>
                  <a:cubicBezTo>
                    <a:pt x="634" y="62"/>
                    <a:pt x="775" y="0"/>
                    <a:pt x="939" y="0"/>
                  </a:cubicBezTo>
                  <a:cubicBezTo>
                    <a:pt x="971" y="0"/>
                    <a:pt x="1003" y="7"/>
                    <a:pt x="1035" y="11"/>
                  </a:cubicBezTo>
                  <a:cubicBezTo>
                    <a:pt x="1041" y="11"/>
                    <a:pt x="1047" y="14"/>
                    <a:pt x="1053" y="16"/>
                  </a:cubicBezTo>
                  <a:cubicBezTo>
                    <a:pt x="1053" y="18"/>
                    <a:pt x="1054" y="20"/>
                    <a:pt x="1054" y="2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endParaRPr>
            </a:p>
          </p:txBody>
        </p:sp>
        <p:sp>
          <p:nvSpPr>
            <p:cNvPr id="14" name="文本框 13"/>
            <p:cNvSpPr txBox="1"/>
            <p:nvPr/>
          </p:nvSpPr>
          <p:spPr>
            <a:xfrm>
              <a:off x="8223707" y="3253092"/>
              <a:ext cx="1338827" cy="646331"/>
            </a:xfrm>
            <a:prstGeom prst="rect">
              <a:avLst/>
            </a:prstGeom>
            <a:noFill/>
          </p:spPr>
          <p:txBody>
            <a:bodyPr wrap="none" rtlCol="0">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软件是</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测试出来的</a:t>
              </a:r>
            </a:p>
          </p:txBody>
        </p:sp>
      </p:grpSp>
    </p:spTree>
    <p:extLst>
      <p:ext uri="{BB962C8B-B14F-4D97-AF65-F5344CB8AC3E}">
        <p14:creationId xmlns:p14="http://schemas.microsoft.com/office/powerpoint/2010/main" val="38475990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p:tgtEl>
                                          <p:spTgt spid="16"/>
                                        </p:tgtEl>
                                        <p:attrNameLst>
                                          <p:attrName>ppt_y</p:attrName>
                                        </p:attrNameLst>
                                      </p:cBhvr>
                                      <p:tavLst>
                                        <p:tav tm="0">
                                          <p:val>
                                            <p:strVal val="#ppt_y+#ppt_h*1.125000"/>
                                          </p:val>
                                        </p:tav>
                                        <p:tav tm="100000">
                                          <p:val>
                                            <p:strVal val="#ppt_y"/>
                                          </p:val>
                                        </p:tav>
                                      </p:tavLst>
                                    </p:anim>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文本框 4"/>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3.3 </a:t>
            </a:r>
            <a:r>
              <a:rPr lang="zh-CN" altLang="en-US" sz="2400" dirty="0">
                <a:solidFill>
                  <a:schemeClr val="bg1"/>
                </a:solidFill>
                <a:latin typeface="微软雅黑" panose="020B0503020204020204" pitchFamily="34" charset="-122"/>
                <a:ea typeface="微软雅黑" panose="020B0503020204020204" pitchFamily="34" charset="-122"/>
              </a:rPr>
              <a:t>项目不足</a:t>
            </a:r>
          </a:p>
        </p:txBody>
      </p:sp>
      <p:sp>
        <p:nvSpPr>
          <p:cNvPr id="7" name="任意多边形 6"/>
          <p:cNvSpPr/>
          <p:nvPr/>
        </p:nvSpPr>
        <p:spPr>
          <a:xfrm rot="9000000">
            <a:off x="2425336" y="2268013"/>
            <a:ext cx="1717453" cy="1519940"/>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533400" dist="1308100" dir="7920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rot="9000000">
            <a:off x="5244252" y="2268012"/>
            <a:ext cx="1717453" cy="1519940"/>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533400" dist="1308100" dir="7920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rot="9000000">
            <a:off x="8063166" y="2268013"/>
            <a:ext cx="1717453" cy="1519940"/>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533400" dist="1308100" dir="7920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594551" y="2735596"/>
            <a:ext cx="141577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实时性</a:t>
            </a:r>
          </a:p>
        </p:txBody>
      </p:sp>
      <p:sp>
        <p:nvSpPr>
          <p:cNvPr id="12" name="文本框 11"/>
          <p:cNvSpPr txBox="1"/>
          <p:nvPr/>
        </p:nvSpPr>
        <p:spPr>
          <a:xfrm>
            <a:off x="5395092" y="2735596"/>
            <a:ext cx="141577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流量大</a:t>
            </a:r>
          </a:p>
        </p:txBody>
      </p:sp>
      <p:sp>
        <p:nvSpPr>
          <p:cNvPr id="13" name="文本框 12"/>
          <p:cNvSpPr txBox="1"/>
          <p:nvPr/>
        </p:nvSpPr>
        <p:spPr>
          <a:xfrm>
            <a:off x="8214006" y="2736870"/>
            <a:ext cx="1415772" cy="584775"/>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单向性</a:t>
            </a:r>
          </a:p>
        </p:txBody>
      </p:sp>
      <p:sp>
        <p:nvSpPr>
          <p:cNvPr id="14" name="文本框 13">
            <a:extLst>
              <a:ext uri="{FF2B5EF4-FFF2-40B4-BE49-F238E27FC236}">
                <a16:creationId xmlns:a16="http://schemas.microsoft.com/office/drawing/2014/main" id="{39FFA644-5497-4540-A6B7-F3076116257B}"/>
              </a:ext>
            </a:extLst>
          </p:cNvPr>
          <p:cNvSpPr txBox="1"/>
          <p:nvPr/>
        </p:nvSpPr>
        <p:spPr>
          <a:xfrm>
            <a:off x="2160398" y="4889167"/>
            <a:ext cx="8821590" cy="923330"/>
          </a:xfrm>
          <a:prstGeom prst="rect">
            <a:avLst/>
          </a:prstGeom>
          <a:noFill/>
          <a:effectLst>
            <a:outerShdw blurRad="241300" dist="127000" dir="5400000" algn="ctr" rotWithShape="0">
              <a:srgbClr val="000000">
                <a:alpha val="88000"/>
              </a:srgbClr>
            </a:outerShdw>
          </a:effectLst>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在白板内容同步时，实时性不够，尤其在当用户数量增加后，实时性更加受到影响</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软件的数据流量大，主要在于白板内容数据传输</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软件当前版本只支持会议的组织者（即创建者）进行白板内容的绘制</a:t>
            </a:r>
          </a:p>
        </p:txBody>
      </p:sp>
    </p:spTree>
    <p:extLst>
      <p:ext uri="{BB962C8B-B14F-4D97-AF65-F5344CB8AC3E}">
        <p14:creationId xmlns:p14="http://schemas.microsoft.com/office/powerpoint/2010/main" val="1923178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2"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left)">
                                      <p:cBhvr>
                                        <p:cTn id="14" dur="500"/>
                                        <p:tgtEl>
                                          <p:spTgt spid="7"/>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p:tgtEl>
                                          <p:spTgt spid="8"/>
                                        </p:tgtEl>
                                        <p:attrNameLst>
                                          <p:attrName>ppt_x</p:attrName>
                                        </p:attrNameLst>
                                      </p:cBhvr>
                                      <p:tavLst>
                                        <p:tav tm="0">
                                          <p:val>
                                            <p:strVal val="#ppt_x+#ppt_w*1.125000"/>
                                          </p:val>
                                        </p:tav>
                                        <p:tav tm="100000">
                                          <p:val>
                                            <p:strVal val="#ppt_x"/>
                                          </p:val>
                                        </p:tav>
                                      </p:tavLst>
                                    </p:anim>
                                    <p:animEffect transition="in" filter="wipe(left)">
                                      <p:cBhvr>
                                        <p:cTn id="25" dur="500"/>
                                        <p:tgtEl>
                                          <p:spTgt spid="8"/>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2" presetClass="entr" presetSubtype="2"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ppt_x</p:attrName>
                                        </p:attrNameLst>
                                      </p:cBhvr>
                                      <p:tavLst>
                                        <p:tav tm="0">
                                          <p:val>
                                            <p:strVal val="#ppt_x+#ppt_w*1.125000"/>
                                          </p:val>
                                        </p:tav>
                                        <p:tav tm="100000">
                                          <p:val>
                                            <p:strVal val="#ppt_x"/>
                                          </p:val>
                                        </p:tav>
                                      </p:tavLst>
                                    </p:anim>
                                    <p:animEffect transition="in" filter="wipe(left)">
                                      <p:cBhvr>
                                        <p:cTn id="36" dur="500"/>
                                        <p:tgtEl>
                                          <p:spTgt spid="9"/>
                                        </p:tgtEl>
                                      </p:cBhvr>
                                    </p:animEffect>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par>
                          <p:cTn id="43" fill="hold">
                            <p:stCondLst>
                              <p:cond delay="5500"/>
                            </p:stCondLst>
                            <p:childTnLst>
                              <p:par>
                                <p:cTn id="44" presetID="10" presetClass="entr" presetSubtype="0" fill="hold" grpId="0" nodeType="afterEffect">
                                  <p:stCondLst>
                                    <p:cond delay="0"/>
                                  </p:stCondLst>
                                  <p:iterate type="wd">
                                    <p:tmPct val="10000"/>
                                  </p:iterate>
                                  <p:childTnLst>
                                    <p:set>
                                      <p:cBhvr>
                                        <p:cTn id="45" dur="1" fill="hold">
                                          <p:stCondLst>
                                            <p:cond delay="0"/>
                                          </p:stCondLst>
                                        </p:cTn>
                                        <p:tgtEl>
                                          <p:spTgt spid="14"/>
                                        </p:tgtEl>
                                        <p:attrNameLst>
                                          <p:attrName>style.visibility</p:attrName>
                                        </p:attrNameLst>
                                      </p:cBhvr>
                                      <p:to>
                                        <p:strVal val="visible"/>
                                      </p:to>
                                    </p:set>
                                    <p:animEffect transition="in" filter="fade">
                                      <p:cBhvr>
                                        <p:cTn id="46"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椭圆 4"/>
          <p:cNvSpPr/>
          <p:nvPr/>
        </p:nvSpPr>
        <p:spPr>
          <a:xfrm>
            <a:off x="5135911" y="1253043"/>
            <a:ext cx="1844439" cy="1844438"/>
          </a:xfrm>
          <a:prstGeom prst="ellipse">
            <a:avLst/>
          </a:prstGeom>
          <a:solidFill>
            <a:schemeClr val="bg1">
              <a:alpha val="34000"/>
            </a:schemeClr>
          </a:solidFill>
          <a:ln w="28575">
            <a:solidFill>
              <a:schemeClr val="bg1"/>
            </a:solidFill>
          </a:ln>
          <a:effectLst>
            <a:outerShdw blurRad="266700" dist="965200" dir="876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302213" y="1413971"/>
            <a:ext cx="1511835" cy="1511834"/>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8591" y="1662057"/>
            <a:ext cx="1079080" cy="1015663"/>
          </a:xfrm>
          <a:prstGeom prst="rect">
            <a:avLst/>
          </a:prstGeom>
          <a:noFill/>
        </p:spPr>
        <p:txBody>
          <a:bodyPr wrap="square" rtlCol="0">
            <a:spAutoFit/>
          </a:bodyPr>
          <a:lstStyle/>
          <a:p>
            <a:r>
              <a:rPr lang="en-US" altLang="zh-CN" sz="6000" dirty="0">
                <a:solidFill>
                  <a:schemeClr val="tx1">
                    <a:lumMod val="75000"/>
                    <a:lumOff val="25000"/>
                  </a:schemeClr>
                </a:solidFill>
                <a:latin typeface="微软雅黑" panose="020B0503020204020204" pitchFamily="34" charset="-122"/>
                <a:ea typeface="微软雅黑" panose="020B0503020204020204" pitchFamily="34" charset="-122"/>
              </a:rPr>
              <a:t>01</a:t>
            </a:r>
            <a:endPar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08282" y="4391301"/>
            <a:ext cx="6966857" cy="0"/>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50244" y="3579571"/>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项目概述</a:t>
            </a:r>
          </a:p>
        </p:txBody>
      </p:sp>
      <p:sp>
        <p:nvSpPr>
          <p:cNvPr id="11" name="文本框 10"/>
          <p:cNvSpPr txBox="1"/>
          <p:nvPr/>
        </p:nvSpPr>
        <p:spPr>
          <a:xfrm>
            <a:off x="2083990" y="4629767"/>
            <a:ext cx="8015439" cy="523220"/>
          </a:xfrm>
          <a:prstGeom prst="rect">
            <a:avLst/>
          </a:prstGeom>
          <a:noFill/>
          <a:effectLst>
            <a:outerShdw blurRad="241300" dist="127000" dir="5400000" algn="ctr" rotWithShape="0">
              <a:srgbClr val="000000">
                <a:alpha val="88000"/>
              </a:srgbClr>
            </a:outerShdw>
          </a:effectLst>
        </p:spPr>
        <p:txBody>
          <a:bodyPr wrap="square" rtlCol="0">
            <a:spAutoFit/>
          </a:bodyPr>
          <a:lstStyle/>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项目简介</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6280347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2" name="组合 11">
            <a:extLst>
              <a:ext uri="{FF2B5EF4-FFF2-40B4-BE49-F238E27FC236}">
                <a16:creationId xmlns:a16="http://schemas.microsoft.com/office/drawing/2014/main" id="{B75AF794-93EA-4992-A9EB-54C3B683524D}"/>
              </a:ext>
            </a:extLst>
          </p:cNvPr>
          <p:cNvGrpSpPr/>
          <p:nvPr/>
        </p:nvGrpSpPr>
        <p:grpSpPr>
          <a:xfrm>
            <a:off x="4238531" y="1718676"/>
            <a:ext cx="3357587" cy="3357586"/>
            <a:chOff x="2893206" y="1750207"/>
            <a:chExt cx="3357587" cy="3357586"/>
          </a:xfrm>
        </p:grpSpPr>
        <p:sp>
          <p:nvSpPr>
            <p:cNvPr id="16" name="空心弧 15">
              <a:extLst>
                <a:ext uri="{FF2B5EF4-FFF2-40B4-BE49-F238E27FC236}">
                  <a16:creationId xmlns:a16="http://schemas.microsoft.com/office/drawing/2014/main" id="{DE8B0DC1-A369-403D-AF6F-A11EFB91A2BB}"/>
                </a:ext>
              </a:extLst>
            </p:cNvPr>
            <p:cNvSpPr/>
            <p:nvPr/>
          </p:nvSpPr>
          <p:spPr>
            <a:xfrm rot="16200000">
              <a:off x="2893207" y="1750207"/>
              <a:ext cx="3357586" cy="3357586"/>
            </a:xfrm>
            <a:prstGeom prst="blockArc">
              <a:avLst>
                <a:gd name="adj1" fmla="val 14110164"/>
                <a:gd name="adj2" fmla="val 44166"/>
                <a:gd name="adj3" fmla="val 1635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8" name="空心弧 17">
              <a:extLst>
                <a:ext uri="{FF2B5EF4-FFF2-40B4-BE49-F238E27FC236}">
                  <a16:creationId xmlns:a16="http://schemas.microsoft.com/office/drawing/2014/main" id="{A222E4E3-BFC6-494E-B3F3-A04252CDB5E8}"/>
                </a:ext>
              </a:extLst>
            </p:cNvPr>
            <p:cNvSpPr/>
            <p:nvPr/>
          </p:nvSpPr>
          <p:spPr>
            <a:xfrm rot="2076001">
              <a:off x="2893206" y="1750207"/>
              <a:ext cx="3357586" cy="3357586"/>
            </a:xfrm>
            <a:prstGeom prst="blockArc">
              <a:avLst>
                <a:gd name="adj1" fmla="val 14110164"/>
                <a:gd name="adj2" fmla="val 6665311"/>
                <a:gd name="adj3" fmla="val 1624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grpSp>
        <p:nvGrpSpPr>
          <p:cNvPr id="19" name="组合 18">
            <a:extLst>
              <a:ext uri="{FF2B5EF4-FFF2-40B4-BE49-F238E27FC236}">
                <a16:creationId xmlns:a16="http://schemas.microsoft.com/office/drawing/2014/main" id="{5F5B72AE-B9C1-4BB3-8B00-25C466EEC344}"/>
              </a:ext>
            </a:extLst>
          </p:cNvPr>
          <p:cNvGrpSpPr/>
          <p:nvPr/>
        </p:nvGrpSpPr>
        <p:grpSpPr>
          <a:xfrm>
            <a:off x="4202813" y="1754395"/>
            <a:ext cx="3357587" cy="3357586"/>
            <a:chOff x="2893206" y="1750207"/>
            <a:chExt cx="3357587" cy="3357586"/>
          </a:xfrm>
        </p:grpSpPr>
        <p:sp>
          <p:nvSpPr>
            <p:cNvPr id="20" name="空心弧 19">
              <a:extLst>
                <a:ext uri="{FF2B5EF4-FFF2-40B4-BE49-F238E27FC236}">
                  <a16:creationId xmlns:a16="http://schemas.microsoft.com/office/drawing/2014/main" id="{9CE15500-B7A8-4950-B32D-48FC73168594}"/>
                </a:ext>
              </a:extLst>
            </p:cNvPr>
            <p:cNvSpPr/>
            <p:nvPr/>
          </p:nvSpPr>
          <p:spPr>
            <a:xfrm rot="16200000">
              <a:off x="2893207" y="1750207"/>
              <a:ext cx="3357586" cy="3357586"/>
            </a:xfrm>
            <a:prstGeom prst="blockArc">
              <a:avLst>
                <a:gd name="adj1" fmla="val 14110164"/>
                <a:gd name="adj2" fmla="val 44166"/>
                <a:gd name="adj3" fmla="val 163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1" name="空心弧 20">
              <a:extLst>
                <a:ext uri="{FF2B5EF4-FFF2-40B4-BE49-F238E27FC236}">
                  <a16:creationId xmlns:a16="http://schemas.microsoft.com/office/drawing/2014/main" id="{C12CD216-8A54-4D85-8A68-8645AFE77F5D}"/>
                </a:ext>
              </a:extLst>
            </p:cNvPr>
            <p:cNvSpPr/>
            <p:nvPr/>
          </p:nvSpPr>
          <p:spPr>
            <a:xfrm rot="2076001">
              <a:off x="2893206" y="1750207"/>
              <a:ext cx="3357586" cy="3357586"/>
            </a:xfrm>
            <a:prstGeom prst="blockArc">
              <a:avLst>
                <a:gd name="adj1" fmla="val 14110164"/>
                <a:gd name="adj2" fmla="val 6665311"/>
                <a:gd name="adj3" fmla="val 1624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22" name="TextBox 29">
            <a:extLst>
              <a:ext uri="{FF2B5EF4-FFF2-40B4-BE49-F238E27FC236}">
                <a16:creationId xmlns:a16="http://schemas.microsoft.com/office/drawing/2014/main" id="{EA2B5B05-C737-43A6-B383-4E2B2C9200E7}"/>
              </a:ext>
            </a:extLst>
          </p:cNvPr>
          <p:cNvSpPr txBox="1"/>
          <p:nvPr/>
        </p:nvSpPr>
        <p:spPr>
          <a:xfrm>
            <a:off x="5125237" y="3141375"/>
            <a:ext cx="1723549" cy="400110"/>
          </a:xfrm>
          <a:prstGeom prst="rect">
            <a:avLst/>
          </a:prstGeom>
          <a:noFill/>
        </p:spPr>
        <p:txBody>
          <a:bodyPr wrap="none" rtlCol="0">
            <a:spAutoFit/>
          </a:bodyPr>
          <a:lstStyle/>
          <a:p>
            <a:r>
              <a:rPr lang="zh-CN" altLang="en-US" sz="2000" b="1" dirty="0">
                <a:solidFill>
                  <a:schemeClr val="bg1"/>
                </a:solidFill>
                <a:latin typeface="微软雅黑" pitchFamily="34" charset="-122"/>
                <a:ea typeface="微软雅黑" pitchFamily="34" charset="-122"/>
              </a:rPr>
              <a:t>移动会议白板</a:t>
            </a:r>
          </a:p>
        </p:txBody>
      </p:sp>
      <p:sp>
        <p:nvSpPr>
          <p:cNvPr id="23" name="Text Box 7">
            <a:extLst>
              <a:ext uri="{FF2B5EF4-FFF2-40B4-BE49-F238E27FC236}">
                <a16:creationId xmlns:a16="http://schemas.microsoft.com/office/drawing/2014/main" id="{CC673626-B6DB-477B-A9F9-ECB4A0ABDE12}"/>
              </a:ext>
            </a:extLst>
          </p:cNvPr>
          <p:cNvSpPr txBox="1">
            <a:spLocks noChangeArrowheads="1"/>
          </p:cNvSpPr>
          <p:nvPr/>
        </p:nvSpPr>
        <p:spPr bwMode="auto">
          <a:xfrm>
            <a:off x="4274251" y="5283375"/>
            <a:ext cx="3214694" cy="400110"/>
          </a:xfrm>
          <a:prstGeom prst="rect">
            <a:avLst/>
          </a:prstGeom>
          <a:noFill/>
          <a:ln w="9525">
            <a:noFill/>
            <a:miter lim="800000"/>
            <a:headEnd/>
            <a:tailEnd/>
          </a:ln>
          <a:effectLst/>
        </p:spPr>
        <p:txBody>
          <a:bodyPr wrap="square">
            <a:spAutoFit/>
          </a:bodyPr>
          <a:lstStyle/>
          <a:p>
            <a:pPr algn="dist"/>
            <a:r>
              <a:rPr lang="zh-CN" altLang="en-US" sz="2000" b="1" dirty="0">
                <a:solidFill>
                  <a:prstClr val="white"/>
                </a:solidFill>
                <a:latin typeface="微软雅黑" pitchFamily="34" charset="-122"/>
                <a:ea typeface="微软雅黑" pitchFamily="34" charset="-122"/>
              </a:rPr>
              <a:t>谢谢观看！</a:t>
            </a:r>
            <a:endParaRPr lang="en-US" altLang="zh-CN" sz="2000" dirty="0">
              <a:solidFill>
                <a:prstClr val="white"/>
              </a:solidFill>
              <a:latin typeface="Arial Black" pitchFamily="34" charset="0"/>
            </a:endParaRPr>
          </a:p>
        </p:txBody>
      </p:sp>
    </p:spTree>
    <p:extLst>
      <p:ext uri="{BB962C8B-B14F-4D97-AF65-F5344CB8AC3E}">
        <p14:creationId xmlns:p14="http://schemas.microsoft.com/office/powerpoint/2010/main" val="387916861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edge">
                                      <p:cBhvr>
                                        <p:cTn id="7" dur="2000"/>
                                        <p:tgtEl>
                                          <p:spTgt spid="12"/>
                                        </p:tgtEl>
                                      </p:cBhvr>
                                    </p:animEffect>
                                  </p:childTnLst>
                                </p:cTn>
                              </p:par>
                              <p:par>
                                <p:cTn id="8" presetID="8" presetClass="emph" presetSubtype="0" repeatCount="indefinite" fill="hold" nodeType="withEffect">
                                  <p:stCondLst>
                                    <p:cond delay="1400"/>
                                  </p:stCondLst>
                                  <p:childTnLst>
                                    <p:animRot by="-21600000">
                                      <p:cBhvr>
                                        <p:cTn id="9" dur="2000" fill="hold"/>
                                        <p:tgtEl>
                                          <p:spTgt spid="12"/>
                                        </p:tgtEl>
                                        <p:attrNameLst>
                                          <p:attrName>r</p:attrName>
                                        </p:attrNameLst>
                                      </p:cBhvr>
                                    </p:animRot>
                                  </p:childTnLst>
                                </p:cTn>
                              </p:par>
                              <p:par>
                                <p:cTn id="10" presetID="10" presetClass="entr" presetSubtype="0" fill="hold" nodeType="withEffect">
                                  <p:stCondLst>
                                    <p:cond delay="14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000"/>
                                        <p:tgtEl>
                                          <p:spTgt spid="19"/>
                                        </p:tgtEl>
                                      </p:cBhvr>
                                    </p:animEffect>
                                  </p:childTnLst>
                                </p:cTn>
                              </p:par>
                              <p:par>
                                <p:cTn id="13" presetID="8" presetClass="emph" presetSubtype="0" repeatCount="indefinite" fill="hold" nodeType="withEffect">
                                  <p:stCondLst>
                                    <p:cond delay="2400"/>
                                  </p:stCondLst>
                                  <p:childTnLst>
                                    <p:animRot by="-21600000">
                                      <p:cBhvr>
                                        <p:cTn id="14" dur="2000" fill="hold"/>
                                        <p:tgtEl>
                                          <p:spTgt spid="19"/>
                                        </p:tgtEl>
                                        <p:attrNameLst>
                                          <p:attrName>r</p:attrName>
                                        </p:attrNameLst>
                                      </p:cBhvr>
                                    </p:animRot>
                                  </p:childTnLst>
                                </p:cTn>
                              </p:par>
                              <p:par>
                                <p:cTn id="15" presetID="19" presetClass="entr" presetSubtype="10" fill="hold" grpId="0" nodeType="withEffect">
                                  <p:stCondLst>
                                    <p:cond delay="2700"/>
                                  </p:stCondLst>
                                  <p:iterate type="lt">
                                    <p:tmPct val="10000"/>
                                  </p:iterate>
                                  <p:childTnLst>
                                    <p:set>
                                      <p:cBhvr>
                                        <p:cTn id="16" dur="1" fill="hold">
                                          <p:stCondLst>
                                            <p:cond delay="0"/>
                                          </p:stCondLst>
                                        </p:cTn>
                                        <p:tgtEl>
                                          <p:spTgt spid="23"/>
                                        </p:tgtEl>
                                        <p:attrNameLst>
                                          <p:attrName>style.visibility</p:attrName>
                                        </p:attrNameLst>
                                      </p:cBhvr>
                                      <p:to>
                                        <p:strVal val="visible"/>
                                      </p:to>
                                    </p:set>
                                    <p:anim calcmode="lin" valueType="num">
                                      <p:cBhvr>
                                        <p:cTn id="17" dur="2000" fill="hold"/>
                                        <p:tgtEl>
                                          <p:spTgt spid="23"/>
                                        </p:tgtEl>
                                        <p:attrNameLst>
                                          <p:attrName>ppt_w</p:attrName>
                                        </p:attrNameLst>
                                      </p:cBhvr>
                                      <p:tavLst>
                                        <p:tav tm="0" fmla="#ppt_w*sin(2.5*pi*$)">
                                          <p:val>
                                            <p:fltVal val="0"/>
                                          </p:val>
                                        </p:tav>
                                        <p:tav tm="100000">
                                          <p:val>
                                            <p:fltVal val="1"/>
                                          </p:val>
                                        </p:tav>
                                      </p:tavLst>
                                    </p:anim>
                                    <p:anim calcmode="lin" valueType="num">
                                      <p:cBhvr>
                                        <p:cTn id="18" dur="2000" fill="hold"/>
                                        <p:tgtEl>
                                          <p:spTgt spid="23"/>
                                        </p:tgtEl>
                                        <p:attrNameLst>
                                          <p:attrName>ppt_h</p:attrName>
                                        </p:attrNameLst>
                                      </p:cBhvr>
                                      <p:tavLst>
                                        <p:tav tm="0">
                                          <p:val>
                                            <p:strVal val="#ppt_h"/>
                                          </p:val>
                                        </p:tav>
                                        <p:tav tm="100000">
                                          <p:val>
                                            <p:strVal val="#ppt_h"/>
                                          </p:val>
                                        </p:tav>
                                      </p:tavLst>
                                    </p:anim>
                                  </p:childTnLst>
                                </p:cTn>
                              </p:par>
                              <p:par>
                                <p:cTn id="19" presetID="8" presetClass="emph" presetSubtype="0" fill="hold" grpId="1" nodeType="withEffect">
                                  <p:stCondLst>
                                    <p:cond delay="2700"/>
                                  </p:stCondLst>
                                  <p:iterate type="lt">
                                    <p:tmPct val="10000"/>
                                  </p:iterate>
                                  <p:childTnLst>
                                    <p:animRot by="21600000">
                                      <p:cBhvr>
                                        <p:cTn id="20" dur="2000" fill="hold"/>
                                        <p:tgtEl>
                                          <p:spTgt spid="23"/>
                                        </p:tgtEl>
                                        <p:attrNameLst>
                                          <p:attrName>r</p:attrName>
                                        </p:attrNameLst>
                                      </p:cBhvr>
                                    </p:animRot>
                                  </p:childTnLst>
                                </p:cTn>
                              </p:par>
                              <p:par>
                                <p:cTn id="21" presetID="2" presetClass="entr" presetSubtype="9" fill="hold" grpId="2" nodeType="withEffect">
                                  <p:stCondLst>
                                    <p:cond delay="2700"/>
                                  </p:stCondLst>
                                  <p:iterate type="lt">
                                    <p:tmPct val="10000"/>
                                  </p:iterate>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2000" fill="hold"/>
                                        <p:tgtEl>
                                          <p:spTgt spid="23"/>
                                        </p:tgtEl>
                                        <p:attrNameLst>
                                          <p:attrName>ppt_x</p:attrName>
                                        </p:attrNameLst>
                                      </p:cBhvr>
                                      <p:tavLst>
                                        <p:tav tm="0">
                                          <p:val>
                                            <p:strVal val="0-#ppt_w/2"/>
                                          </p:val>
                                        </p:tav>
                                        <p:tav tm="100000">
                                          <p:val>
                                            <p:strVal val="#ppt_x"/>
                                          </p:val>
                                        </p:tav>
                                      </p:tavLst>
                                    </p:anim>
                                    <p:anim calcmode="lin" valueType="num">
                                      <p:cBhvr additive="base">
                                        <p:cTn id="24" dur="2000" fill="hold"/>
                                        <p:tgtEl>
                                          <p:spTgt spid="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任意多边形 2"/>
          <p:cNvSpPr/>
          <p:nvPr/>
        </p:nvSpPr>
        <p:spPr>
          <a:xfrm rot="9000000">
            <a:off x="1048624" y="2306218"/>
            <a:ext cx="3374051" cy="2986023"/>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533400" dist="1308100" dir="7920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23820" y="2787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1.1 </a:t>
            </a:r>
            <a:r>
              <a:rPr lang="zh-CN" altLang="en-US" sz="2400" dirty="0">
                <a:solidFill>
                  <a:schemeClr val="bg1"/>
                </a:solidFill>
                <a:latin typeface="微软雅黑" panose="020B0503020204020204" pitchFamily="34" charset="-122"/>
                <a:ea typeface="微软雅黑" panose="020B0503020204020204" pitchFamily="34" charset="-122"/>
              </a:rPr>
              <a:t>项目简介</a:t>
            </a:r>
          </a:p>
        </p:txBody>
      </p:sp>
      <p:sp>
        <p:nvSpPr>
          <p:cNvPr id="7" name="文本框 6"/>
          <p:cNvSpPr txBox="1"/>
          <p:nvPr/>
        </p:nvSpPr>
        <p:spPr>
          <a:xfrm>
            <a:off x="1289274" y="3738156"/>
            <a:ext cx="2883137" cy="1323439"/>
          </a:xfrm>
          <a:prstGeom prst="rect">
            <a:avLst/>
          </a:prstGeom>
          <a:noFill/>
        </p:spPr>
        <p:txBody>
          <a:bodyPr wrap="square" rtlCol="0">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移动会议白板，是针对会议及网络会议进行实时可视化信息交流的应用软件，基于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Android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平台进行开发，基于</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架构进行设计。</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004891" y="2616834"/>
            <a:ext cx="1456708" cy="937066"/>
            <a:chOff x="655638" y="788988"/>
            <a:chExt cx="6742112" cy="4337050"/>
          </a:xfrm>
          <a:solidFill>
            <a:schemeClr val="tx1">
              <a:lumMod val="75000"/>
              <a:lumOff val="25000"/>
            </a:schemeClr>
          </a:solidFill>
        </p:grpSpPr>
        <p:sp>
          <p:nvSpPr>
            <p:cNvPr id="9" name="Freeform 6"/>
            <p:cNvSpPr>
              <a:spLocks/>
            </p:cNvSpPr>
            <p:nvPr/>
          </p:nvSpPr>
          <p:spPr bwMode="auto">
            <a:xfrm>
              <a:off x="1914525" y="788988"/>
              <a:ext cx="4202113" cy="4337050"/>
            </a:xfrm>
            <a:custGeom>
              <a:avLst/>
              <a:gdLst>
                <a:gd name="T0" fmla="*/ 8 w 1119"/>
                <a:gd name="T1" fmla="*/ 1154 h 1154"/>
                <a:gd name="T2" fmla="*/ 216 w 1119"/>
                <a:gd name="T3" fmla="*/ 887 h 1154"/>
                <a:gd name="T4" fmla="*/ 369 w 1119"/>
                <a:gd name="T5" fmla="*/ 851 h 1154"/>
                <a:gd name="T6" fmla="*/ 419 w 1119"/>
                <a:gd name="T7" fmla="*/ 784 h 1154"/>
                <a:gd name="T8" fmla="*/ 419 w 1119"/>
                <a:gd name="T9" fmla="*/ 764 h 1154"/>
                <a:gd name="T10" fmla="*/ 397 w 1119"/>
                <a:gd name="T11" fmla="*/ 688 h 1154"/>
                <a:gd name="T12" fmla="*/ 367 w 1119"/>
                <a:gd name="T13" fmla="*/ 597 h 1154"/>
                <a:gd name="T14" fmla="*/ 362 w 1119"/>
                <a:gd name="T15" fmla="*/ 556 h 1154"/>
                <a:gd name="T16" fmla="*/ 327 w 1119"/>
                <a:gd name="T17" fmla="*/ 519 h 1154"/>
                <a:gd name="T18" fmla="*/ 305 w 1119"/>
                <a:gd name="T19" fmla="*/ 436 h 1154"/>
                <a:gd name="T20" fmla="*/ 324 w 1119"/>
                <a:gd name="T21" fmla="*/ 381 h 1154"/>
                <a:gd name="T22" fmla="*/ 309 w 1119"/>
                <a:gd name="T23" fmla="*/ 195 h 1154"/>
                <a:gd name="T24" fmla="*/ 509 w 1119"/>
                <a:gd name="T25" fmla="*/ 7 h 1154"/>
                <a:gd name="T26" fmla="*/ 663 w 1119"/>
                <a:gd name="T27" fmla="*/ 19 h 1154"/>
                <a:gd name="T28" fmla="*/ 821 w 1119"/>
                <a:gd name="T29" fmla="*/ 233 h 1154"/>
                <a:gd name="T30" fmla="*/ 801 w 1119"/>
                <a:gd name="T31" fmla="*/ 381 h 1154"/>
                <a:gd name="T32" fmla="*/ 821 w 1119"/>
                <a:gd name="T33" fmla="*/ 432 h 1154"/>
                <a:gd name="T34" fmla="*/ 794 w 1119"/>
                <a:gd name="T35" fmla="*/ 530 h 1154"/>
                <a:gd name="T36" fmla="*/ 769 w 1119"/>
                <a:gd name="T37" fmla="*/ 559 h 1154"/>
                <a:gd name="T38" fmla="*/ 765 w 1119"/>
                <a:gd name="T39" fmla="*/ 556 h 1154"/>
                <a:gd name="T40" fmla="*/ 753 w 1119"/>
                <a:gd name="T41" fmla="*/ 630 h 1154"/>
                <a:gd name="T42" fmla="*/ 716 w 1119"/>
                <a:gd name="T43" fmla="*/ 706 h 1154"/>
                <a:gd name="T44" fmla="*/ 706 w 1119"/>
                <a:gd name="T45" fmla="*/ 733 h 1154"/>
                <a:gd name="T46" fmla="*/ 710 w 1119"/>
                <a:gd name="T47" fmla="*/ 806 h 1154"/>
                <a:gd name="T48" fmla="*/ 740 w 1119"/>
                <a:gd name="T49" fmla="*/ 844 h 1154"/>
                <a:gd name="T50" fmla="*/ 871 w 1119"/>
                <a:gd name="T51" fmla="*/ 878 h 1154"/>
                <a:gd name="T52" fmla="*/ 1088 w 1119"/>
                <a:gd name="T53" fmla="*/ 1023 h 1154"/>
                <a:gd name="T54" fmla="*/ 1119 w 1119"/>
                <a:gd name="T55" fmla="*/ 1154 h 1154"/>
                <a:gd name="T56" fmla="*/ 8 w 1119"/>
                <a:gd name="T57" fmla="*/ 1154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9" h="1154">
                  <a:moveTo>
                    <a:pt x="8" y="1154"/>
                  </a:moveTo>
                  <a:cubicBezTo>
                    <a:pt x="0" y="1032"/>
                    <a:pt x="92" y="915"/>
                    <a:pt x="216" y="887"/>
                  </a:cubicBezTo>
                  <a:cubicBezTo>
                    <a:pt x="267" y="875"/>
                    <a:pt x="318" y="863"/>
                    <a:pt x="369" y="851"/>
                  </a:cubicBezTo>
                  <a:cubicBezTo>
                    <a:pt x="405" y="843"/>
                    <a:pt x="420" y="820"/>
                    <a:pt x="419" y="784"/>
                  </a:cubicBezTo>
                  <a:cubicBezTo>
                    <a:pt x="418" y="778"/>
                    <a:pt x="419" y="771"/>
                    <a:pt x="419" y="764"/>
                  </a:cubicBezTo>
                  <a:cubicBezTo>
                    <a:pt x="424" y="736"/>
                    <a:pt x="419" y="711"/>
                    <a:pt x="397" y="688"/>
                  </a:cubicBezTo>
                  <a:cubicBezTo>
                    <a:pt x="374" y="664"/>
                    <a:pt x="373" y="629"/>
                    <a:pt x="367" y="597"/>
                  </a:cubicBezTo>
                  <a:cubicBezTo>
                    <a:pt x="365" y="584"/>
                    <a:pt x="364" y="570"/>
                    <a:pt x="362" y="556"/>
                  </a:cubicBezTo>
                  <a:cubicBezTo>
                    <a:pt x="339" y="554"/>
                    <a:pt x="332" y="538"/>
                    <a:pt x="327" y="519"/>
                  </a:cubicBezTo>
                  <a:cubicBezTo>
                    <a:pt x="320" y="491"/>
                    <a:pt x="311" y="464"/>
                    <a:pt x="305" y="436"/>
                  </a:cubicBezTo>
                  <a:cubicBezTo>
                    <a:pt x="301" y="415"/>
                    <a:pt x="300" y="393"/>
                    <a:pt x="324" y="381"/>
                  </a:cubicBezTo>
                  <a:cubicBezTo>
                    <a:pt x="305" y="320"/>
                    <a:pt x="298" y="257"/>
                    <a:pt x="309" y="195"/>
                  </a:cubicBezTo>
                  <a:cubicBezTo>
                    <a:pt x="326" y="96"/>
                    <a:pt x="408" y="21"/>
                    <a:pt x="509" y="7"/>
                  </a:cubicBezTo>
                  <a:cubicBezTo>
                    <a:pt x="562" y="0"/>
                    <a:pt x="613" y="1"/>
                    <a:pt x="663" y="19"/>
                  </a:cubicBezTo>
                  <a:cubicBezTo>
                    <a:pt x="758" y="52"/>
                    <a:pt x="818" y="132"/>
                    <a:pt x="821" y="233"/>
                  </a:cubicBezTo>
                  <a:cubicBezTo>
                    <a:pt x="822" y="283"/>
                    <a:pt x="819" y="333"/>
                    <a:pt x="801" y="381"/>
                  </a:cubicBezTo>
                  <a:cubicBezTo>
                    <a:pt x="824" y="391"/>
                    <a:pt x="826" y="412"/>
                    <a:pt x="821" y="432"/>
                  </a:cubicBezTo>
                  <a:cubicBezTo>
                    <a:pt x="814" y="465"/>
                    <a:pt x="806" y="498"/>
                    <a:pt x="794" y="530"/>
                  </a:cubicBezTo>
                  <a:cubicBezTo>
                    <a:pt x="791" y="541"/>
                    <a:pt x="778" y="550"/>
                    <a:pt x="769" y="559"/>
                  </a:cubicBezTo>
                  <a:cubicBezTo>
                    <a:pt x="768" y="558"/>
                    <a:pt x="766" y="557"/>
                    <a:pt x="765" y="556"/>
                  </a:cubicBezTo>
                  <a:cubicBezTo>
                    <a:pt x="761" y="580"/>
                    <a:pt x="757" y="605"/>
                    <a:pt x="753" y="630"/>
                  </a:cubicBezTo>
                  <a:cubicBezTo>
                    <a:pt x="748" y="659"/>
                    <a:pt x="735" y="684"/>
                    <a:pt x="716" y="706"/>
                  </a:cubicBezTo>
                  <a:cubicBezTo>
                    <a:pt x="710" y="713"/>
                    <a:pt x="706" y="724"/>
                    <a:pt x="706" y="733"/>
                  </a:cubicBezTo>
                  <a:cubicBezTo>
                    <a:pt x="706" y="757"/>
                    <a:pt x="709" y="782"/>
                    <a:pt x="710" y="806"/>
                  </a:cubicBezTo>
                  <a:cubicBezTo>
                    <a:pt x="711" y="827"/>
                    <a:pt x="722" y="839"/>
                    <a:pt x="740" y="844"/>
                  </a:cubicBezTo>
                  <a:cubicBezTo>
                    <a:pt x="783" y="856"/>
                    <a:pt x="826" y="871"/>
                    <a:pt x="871" y="878"/>
                  </a:cubicBezTo>
                  <a:cubicBezTo>
                    <a:pt x="965" y="895"/>
                    <a:pt x="1041" y="937"/>
                    <a:pt x="1088" y="1023"/>
                  </a:cubicBezTo>
                  <a:cubicBezTo>
                    <a:pt x="1110" y="1063"/>
                    <a:pt x="1119" y="1107"/>
                    <a:pt x="1119" y="1154"/>
                  </a:cubicBezTo>
                  <a:cubicBezTo>
                    <a:pt x="749" y="1154"/>
                    <a:pt x="379" y="1154"/>
                    <a:pt x="8" y="1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endParaRPr>
            </a:p>
          </p:txBody>
        </p:sp>
        <p:sp>
          <p:nvSpPr>
            <p:cNvPr id="10" name="Freeform 7"/>
            <p:cNvSpPr>
              <a:spLocks/>
            </p:cNvSpPr>
            <p:nvPr/>
          </p:nvSpPr>
          <p:spPr bwMode="auto">
            <a:xfrm>
              <a:off x="5264150" y="1517650"/>
              <a:ext cx="2133600" cy="2890838"/>
            </a:xfrm>
            <a:custGeom>
              <a:avLst/>
              <a:gdLst>
                <a:gd name="T0" fmla="*/ 568 w 568"/>
                <a:gd name="T1" fmla="*/ 769 h 769"/>
                <a:gd name="T2" fmla="*/ 544 w 568"/>
                <a:gd name="T3" fmla="*/ 769 h 769"/>
                <a:gd name="T4" fmla="*/ 270 w 568"/>
                <a:gd name="T5" fmla="*/ 769 h 769"/>
                <a:gd name="T6" fmla="*/ 237 w 568"/>
                <a:gd name="T7" fmla="*/ 752 h 769"/>
                <a:gd name="T8" fmla="*/ 40 w 568"/>
                <a:gd name="T9" fmla="*/ 630 h 769"/>
                <a:gd name="T10" fmla="*/ 20 w 568"/>
                <a:gd name="T11" fmla="*/ 628 h 769"/>
                <a:gd name="T12" fmla="*/ 42 w 568"/>
                <a:gd name="T13" fmla="*/ 597 h 769"/>
                <a:gd name="T14" fmla="*/ 107 w 568"/>
                <a:gd name="T15" fmla="*/ 579 h 769"/>
                <a:gd name="T16" fmla="*/ 136 w 568"/>
                <a:gd name="T17" fmla="*/ 539 h 769"/>
                <a:gd name="T18" fmla="*/ 135 w 568"/>
                <a:gd name="T19" fmla="*/ 506 h 769"/>
                <a:gd name="T20" fmla="*/ 0 w 568"/>
                <a:gd name="T21" fmla="*/ 468 h 769"/>
                <a:gd name="T22" fmla="*/ 39 w 568"/>
                <a:gd name="T23" fmla="*/ 250 h 769"/>
                <a:gd name="T24" fmla="*/ 39 w 568"/>
                <a:gd name="T25" fmla="*/ 200 h 769"/>
                <a:gd name="T26" fmla="*/ 46 w 568"/>
                <a:gd name="T27" fmla="*/ 144 h 769"/>
                <a:gd name="T28" fmla="*/ 209 w 568"/>
                <a:gd name="T29" fmla="*/ 2 h 769"/>
                <a:gd name="T30" fmla="*/ 289 w 568"/>
                <a:gd name="T31" fmla="*/ 7 h 769"/>
                <a:gd name="T32" fmla="*/ 415 w 568"/>
                <a:gd name="T33" fmla="*/ 150 h 769"/>
                <a:gd name="T34" fmla="*/ 420 w 568"/>
                <a:gd name="T35" fmla="*/ 238 h 769"/>
                <a:gd name="T36" fmla="*/ 419 w 568"/>
                <a:gd name="T37" fmla="*/ 334 h 769"/>
                <a:gd name="T38" fmla="*/ 457 w 568"/>
                <a:gd name="T39" fmla="*/ 468 h 769"/>
                <a:gd name="T40" fmla="*/ 323 w 568"/>
                <a:gd name="T41" fmla="*/ 502 h 769"/>
                <a:gd name="T42" fmla="*/ 325 w 568"/>
                <a:gd name="T43" fmla="*/ 560 h 769"/>
                <a:gd name="T44" fmla="*/ 351 w 568"/>
                <a:gd name="T45" fmla="*/ 581 h 769"/>
                <a:gd name="T46" fmla="*/ 447 w 568"/>
                <a:gd name="T47" fmla="*/ 609 h 769"/>
                <a:gd name="T48" fmla="*/ 565 w 568"/>
                <a:gd name="T49" fmla="*/ 746 h 769"/>
                <a:gd name="T50" fmla="*/ 568 w 568"/>
                <a:gd name="T51" fmla="*/ 76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8" h="769">
                  <a:moveTo>
                    <a:pt x="568" y="769"/>
                  </a:moveTo>
                  <a:cubicBezTo>
                    <a:pt x="558" y="769"/>
                    <a:pt x="551" y="769"/>
                    <a:pt x="544" y="769"/>
                  </a:cubicBezTo>
                  <a:cubicBezTo>
                    <a:pt x="452" y="769"/>
                    <a:pt x="361" y="769"/>
                    <a:pt x="270" y="769"/>
                  </a:cubicBezTo>
                  <a:cubicBezTo>
                    <a:pt x="254" y="769"/>
                    <a:pt x="247" y="765"/>
                    <a:pt x="237" y="752"/>
                  </a:cubicBezTo>
                  <a:cubicBezTo>
                    <a:pt x="188" y="685"/>
                    <a:pt x="126" y="637"/>
                    <a:pt x="40" y="630"/>
                  </a:cubicBezTo>
                  <a:cubicBezTo>
                    <a:pt x="33" y="629"/>
                    <a:pt x="27" y="628"/>
                    <a:pt x="20" y="628"/>
                  </a:cubicBezTo>
                  <a:cubicBezTo>
                    <a:pt x="14" y="607"/>
                    <a:pt x="28" y="602"/>
                    <a:pt x="42" y="597"/>
                  </a:cubicBezTo>
                  <a:cubicBezTo>
                    <a:pt x="63" y="591"/>
                    <a:pt x="85" y="584"/>
                    <a:pt x="107" y="579"/>
                  </a:cubicBezTo>
                  <a:cubicBezTo>
                    <a:pt x="129" y="574"/>
                    <a:pt x="138" y="561"/>
                    <a:pt x="136" y="539"/>
                  </a:cubicBezTo>
                  <a:cubicBezTo>
                    <a:pt x="134" y="528"/>
                    <a:pt x="135" y="518"/>
                    <a:pt x="135" y="506"/>
                  </a:cubicBezTo>
                  <a:cubicBezTo>
                    <a:pt x="88" y="499"/>
                    <a:pt x="42" y="498"/>
                    <a:pt x="0" y="468"/>
                  </a:cubicBezTo>
                  <a:cubicBezTo>
                    <a:pt x="46" y="401"/>
                    <a:pt x="40" y="325"/>
                    <a:pt x="39" y="250"/>
                  </a:cubicBezTo>
                  <a:cubicBezTo>
                    <a:pt x="39" y="233"/>
                    <a:pt x="38" y="216"/>
                    <a:pt x="39" y="200"/>
                  </a:cubicBezTo>
                  <a:cubicBezTo>
                    <a:pt x="41" y="181"/>
                    <a:pt x="42" y="162"/>
                    <a:pt x="46" y="144"/>
                  </a:cubicBezTo>
                  <a:cubicBezTo>
                    <a:pt x="64" y="56"/>
                    <a:pt x="120" y="7"/>
                    <a:pt x="209" y="2"/>
                  </a:cubicBezTo>
                  <a:cubicBezTo>
                    <a:pt x="236" y="0"/>
                    <a:pt x="263" y="2"/>
                    <a:pt x="289" y="7"/>
                  </a:cubicBezTo>
                  <a:cubicBezTo>
                    <a:pt x="359" y="22"/>
                    <a:pt x="403" y="73"/>
                    <a:pt x="415" y="150"/>
                  </a:cubicBezTo>
                  <a:cubicBezTo>
                    <a:pt x="419" y="179"/>
                    <a:pt x="419" y="209"/>
                    <a:pt x="420" y="238"/>
                  </a:cubicBezTo>
                  <a:cubicBezTo>
                    <a:pt x="420" y="270"/>
                    <a:pt x="419" y="302"/>
                    <a:pt x="419" y="334"/>
                  </a:cubicBezTo>
                  <a:cubicBezTo>
                    <a:pt x="419" y="381"/>
                    <a:pt x="427" y="427"/>
                    <a:pt x="457" y="468"/>
                  </a:cubicBezTo>
                  <a:cubicBezTo>
                    <a:pt x="417" y="497"/>
                    <a:pt x="371" y="497"/>
                    <a:pt x="323" y="502"/>
                  </a:cubicBezTo>
                  <a:cubicBezTo>
                    <a:pt x="323" y="521"/>
                    <a:pt x="321" y="541"/>
                    <a:pt x="325" y="560"/>
                  </a:cubicBezTo>
                  <a:cubicBezTo>
                    <a:pt x="327" y="569"/>
                    <a:pt x="341" y="578"/>
                    <a:pt x="351" y="581"/>
                  </a:cubicBezTo>
                  <a:cubicBezTo>
                    <a:pt x="382" y="592"/>
                    <a:pt x="414" y="601"/>
                    <a:pt x="447" y="609"/>
                  </a:cubicBezTo>
                  <a:cubicBezTo>
                    <a:pt x="517" y="628"/>
                    <a:pt x="550" y="679"/>
                    <a:pt x="565" y="746"/>
                  </a:cubicBezTo>
                  <a:cubicBezTo>
                    <a:pt x="566" y="752"/>
                    <a:pt x="566" y="759"/>
                    <a:pt x="568" y="7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endParaRPr>
            </a:p>
          </p:txBody>
        </p:sp>
        <p:sp>
          <p:nvSpPr>
            <p:cNvPr id="11" name="Freeform 8"/>
            <p:cNvSpPr>
              <a:spLocks/>
            </p:cNvSpPr>
            <p:nvPr/>
          </p:nvSpPr>
          <p:spPr bwMode="auto">
            <a:xfrm>
              <a:off x="655638" y="1484313"/>
              <a:ext cx="2133600" cy="2924175"/>
            </a:xfrm>
            <a:custGeom>
              <a:avLst/>
              <a:gdLst>
                <a:gd name="T0" fmla="*/ 245 w 568"/>
                <a:gd name="T1" fmla="*/ 511 h 778"/>
                <a:gd name="T2" fmla="*/ 112 w 568"/>
                <a:gd name="T3" fmla="*/ 478 h 778"/>
                <a:gd name="T4" fmla="*/ 151 w 568"/>
                <a:gd name="T5" fmla="*/ 318 h 778"/>
                <a:gd name="T6" fmla="*/ 153 w 568"/>
                <a:gd name="T7" fmla="*/ 171 h 778"/>
                <a:gd name="T8" fmla="*/ 366 w 568"/>
                <a:gd name="T9" fmla="*/ 12 h 778"/>
                <a:gd name="T10" fmla="*/ 526 w 568"/>
                <a:gd name="T11" fmla="*/ 178 h 778"/>
                <a:gd name="T12" fmla="*/ 529 w 568"/>
                <a:gd name="T13" fmla="*/ 275 h 778"/>
                <a:gd name="T14" fmla="*/ 568 w 568"/>
                <a:gd name="T15" fmla="*/ 476 h 778"/>
                <a:gd name="T16" fmla="*/ 434 w 568"/>
                <a:gd name="T17" fmla="*/ 514 h 778"/>
                <a:gd name="T18" fmla="*/ 435 w 568"/>
                <a:gd name="T19" fmla="*/ 564 h 778"/>
                <a:gd name="T20" fmla="*/ 450 w 568"/>
                <a:gd name="T21" fmla="*/ 582 h 778"/>
                <a:gd name="T22" fmla="*/ 514 w 568"/>
                <a:gd name="T23" fmla="*/ 603 h 778"/>
                <a:gd name="T24" fmla="*/ 540 w 568"/>
                <a:gd name="T25" fmla="*/ 612 h 778"/>
                <a:gd name="T26" fmla="*/ 550 w 568"/>
                <a:gd name="T27" fmla="*/ 630 h 778"/>
                <a:gd name="T28" fmla="*/ 534 w 568"/>
                <a:gd name="T29" fmla="*/ 638 h 778"/>
                <a:gd name="T30" fmla="*/ 326 w 568"/>
                <a:gd name="T31" fmla="*/ 769 h 778"/>
                <a:gd name="T32" fmla="*/ 313 w 568"/>
                <a:gd name="T33" fmla="*/ 778 h 778"/>
                <a:gd name="T34" fmla="*/ 7 w 568"/>
                <a:gd name="T35" fmla="*/ 778 h 778"/>
                <a:gd name="T36" fmla="*/ 3 w 568"/>
                <a:gd name="T37" fmla="*/ 776 h 778"/>
                <a:gd name="T38" fmla="*/ 102 w 568"/>
                <a:gd name="T39" fmla="*/ 626 h 778"/>
                <a:gd name="T40" fmla="*/ 186 w 568"/>
                <a:gd name="T41" fmla="*/ 601 h 778"/>
                <a:gd name="T42" fmla="*/ 245 w 568"/>
                <a:gd name="T43" fmla="*/ 511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8" h="778">
                  <a:moveTo>
                    <a:pt x="245" y="511"/>
                  </a:moveTo>
                  <a:cubicBezTo>
                    <a:pt x="199" y="507"/>
                    <a:pt x="153" y="506"/>
                    <a:pt x="112" y="478"/>
                  </a:cubicBezTo>
                  <a:cubicBezTo>
                    <a:pt x="148" y="429"/>
                    <a:pt x="151" y="374"/>
                    <a:pt x="151" y="318"/>
                  </a:cubicBezTo>
                  <a:cubicBezTo>
                    <a:pt x="150" y="269"/>
                    <a:pt x="147" y="219"/>
                    <a:pt x="153" y="171"/>
                  </a:cubicBezTo>
                  <a:cubicBezTo>
                    <a:pt x="168" y="44"/>
                    <a:pt x="253" y="0"/>
                    <a:pt x="366" y="12"/>
                  </a:cubicBezTo>
                  <a:cubicBezTo>
                    <a:pt x="463" y="22"/>
                    <a:pt x="517" y="80"/>
                    <a:pt x="526" y="178"/>
                  </a:cubicBezTo>
                  <a:cubicBezTo>
                    <a:pt x="529" y="210"/>
                    <a:pt x="530" y="243"/>
                    <a:pt x="529" y="275"/>
                  </a:cubicBezTo>
                  <a:cubicBezTo>
                    <a:pt x="528" y="345"/>
                    <a:pt x="527" y="414"/>
                    <a:pt x="568" y="476"/>
                  </a:cubicBezTo>
                  <a:cubicBezTo>
                    <a:pt x="528" y="506"/>
                    <a:pt x="481" y="508"/>
                    <a:pt x="434" y="514"/>
                  </a:cubicBezTo>
                  <a:cubicBezTo>
                    <a:pt x="434" y="531"/>
                    <a:pt x="433" y="548"/>
                    <a:pt x="435" y="564"/>
                  </a:cubicBezTo>
                  <a:cubicBezTo>
                    <a:pt x="436" y="571"/>
                    <a:pt x="443" y="580"/>
                    <a:pt x="450" y="582"/>
                  </a:cubicBezTo>
                  <a:cubicBezTo>
                    <a:pt x="471" y="590"/>
                    <a:pt x="493" y="596"/>
                    <a:pt x="514" y="603"/>
                  </a:cubicBezTo>
                  <a:cubicBezTo>
                    <a:pt x="523" y="605"/>
                    <a:pt x="533" y="607"/>
                    <a:pt x="540" y="612"/>
                  </a:cubicBezTo>
                  <a:cubicBezTo>
                    <a:pt x="545" y="616"/>
                    <a:pt x="547" y="624"/>
                    <a:pt x="550" y="630"/>
                  </a:cubicBezTo>
                  <a:cubicBezTo>
                    <a:pt x="545" y="633"/>
                    <a:pt x="540" y="637"/>
                    <a:pt x="534" y="638"/>
                  </a:cubicBezTo>
                  <a:cubicBezTo>
                    <a:pt x="441" y="645"/>
                    <a:pt x="377" y="696"/>
                    <a:pt x="326" y="769"/>
                  </a:cubicBezTo>
                  <a:cubicBezTo>
                    <a:pt x="323" y="773"/>
                    <a:pt x="317" y="778"/>
                    <a:pt x="313" y="778"/>
                  </a:cubicBezTo>
                  <a:cubicBezTo>
                    <a:pt x="211" y="778"/>
                    <a:pt x="109" y="778"/>
                    <a:pt x="7" y="778"/>
                  </a:cubicBezTo>
                  <a:cubicBezTo>
                    <a:pt x="6" y="778"/>
                    <a:pt x="4" y="777"/>
                    <a:pt x="3" y="776"/>
                  </a:cubicBezTo>
                  <a:cubicBezTo>
                    <a:pt x="0" y="717"/>
                    <a:pt x="47" y="644"/>
                    <a:pt x="102" y="626"/>
                  </a:cubicBezTo>
                  <a:cubicBezTo>
                    <a:pt x="130" y="617"/>
                    <a:pt x="158" y="608"/>
                    <a:pt x="186" y="601"/>
                  </a:cubicBezTo>
                  <a:cubicBezTo>
                    <a:pt x="247" y="585"/>
                    <a:pt x="253" y="576"/>
                    <a:pt x="245" y="5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65000"/>
                    <a:lumOff val="35000"/>
                  </a:schemeClr>
                </a:solidFill>
              </a:endParaRPr>
            </a:p>
          </p:txBody>
        </p:sp>
      </p:grpSp>
      <p:cxnSp>
        <p:nvCxnSpPr>
          <p:cNvPr id="13" name="直接连接符 12"/>
          <p:cNvCxnSpPr/>
          <p:nvPr/>
        </p:nvCxnSpPr>
        <p:spPr>
          <a:xfrm>
            <a:off x="5164428" y="1662730"/>
            <a:ext cx="0" cy="4272999"/>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rot="9000000">
            <a:off x="5919452" y="3167746"/>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336723" y="3211331"/>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白板编辑：用户在白板上绘制自定义的内容</a:t>
            </a:r>
          </a:p>
        </p:txBody>
      </p:sp>
      <p:sp>
        <p:nvSpPr>
          <p:cNvPr id="16" name="任意多边形 15"/>
          <p:cNvSpPr/>
          <p:nvPr/>
        </p:nvSpPr>
        <p:spPr>
          <a:xfrm rot="9000000">
            <a:off x="5919452" y="3846228"/>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336723" y="3874425"/>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白板共享：实时共享用户绘制的白板内容</a:t>
            </a:r>
          </a:p>
        </p:txBody>
      </p:sp>
      <p:sp>
        <p:nvSpPr>
          <p:cNvPr id="18" name="任意多边形 17"/>
          <p:cNvSpPr/>
          <p:nvPr/>
        </p:nvSpPr>
        <p:spPr>
          <a:xfrm rot="9000000">
            <a:off x="5919452" y="4524022"/>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6336723" y="4552219"/>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白板保存：白板内容可以永久保存在服务端</a:t>
            </a:r>
          </a:p>
        </p:txBody>
      </p:sp>
      <p:sp>
        <p:nvSpPr>
          <p:cNvPr id="20" name="任意多边形 19"/>
          <p:cNvSpPr/>
          <p:nvPr/>
        </p:nvSpPr>
        <p:spPr>
          <a:xfrm rot="9000000">
            <a:off x="5919452" y="5219511"/>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336723" y="5247708"/>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会议笔记：用户可以查看参与过的会议以及笔记</a:t>
            </a:r>
          </a:p>
        </p:txBody>
      </p:sp>
      <p:sp>
        <p:nvSpPr>
          <p:cNvPr id="23" name="任意多边形 13">
            <a:extLst>
              <a:ext uri="{FF2B5EF4-FFF2-40B4-BE49-F238E27FC236}">
                <a16:creationId xmlns:a16="http://schemas.microsoft.com/office/drawing/2014/main" id="{955ED86B-5A9B-4D26-80CA-55F8077BA036}"/>
              </a:ext>
            </a:extLst>
          </p:cNvPr>
          <p:cNvSpPr/>
          <p:nvPr/>
        </p:nvSpPr>
        <p:spPr>
          <a:xfrm rot="9000000">
            <a:off x="5919452" y="2489264"/>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7C311C4-1351-401A-8D5E-192C0A1C435E}"/>
              </a:ext>
            </a:extLst>
          </p:cNvPr>
          <p:cNvSpPr txBox="1"/>
          <p:nvPr/>
        </p:nvSpPr>
        <p:spPr>
          <a:xfrm>
            <a:off x="6336723" y="2532849"/>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会议功能：用户可以召集和参与会议</a:t>
            </a:r>
          </a:p>
        </p:txBody>
      </p:sp>
      <p:sp>
        <p:nvSpPr>
          <p:cNvPr id="27" name="任意多边形 13">
            <a:extLst>
              <a:ext uri="{FF2B5EF4-FFF2-40B4-BE49-F238E27FC236}">
                <a16:creationId xmlns:a16="http://schemas.microsoft.com/office/drawing/2014/main" id="{4C13360E-15F4-4ECD-9BA9-761FF1E1303B}"/>
              </a:ext>
            </a:extLst>
          </p:cNvPr>
          <p:cNvSpPr/>
          <p:nvPr/>
        </p:nvSpPr>
        <p:spPr>
          <a:xfrm rot="9000000">
            <a:off x="5919452" y="1828591"/>
            <a:ext cx="446272" cy="394949"/>
          </a:xfrm>
          <a:custGeom>
            <a:avLst/>
            <a:gdLst>
              <a:gd name="connsiteX0" fmla="*/ 28988 w 3761891"/>
              <a:gd name="connsiteY0" fmla="*/ 1549518 h 3329262"/>
              <a:gd name="connsiteX1" fmla="*/ 857080 w 3761891"/>
              <a:gd name="connsiteY1" fmla="*/ 115221 h 3329262"/>
              <a:gd name="connsiteX2" fmla="*/ 913826 w 3761891"/>
              <a:gd name="connsiteY2" fmla="*/ 50888 h 3329262"/>
              <a:gd name="connsiteX3" fmla="*/ 929030 w 3761891"/>
              <a:gd name="connsiteY3" fmla="*/ 43468 h 3329262"/>
              <a:gd name="connsiteX4" fmla="*/ 953509 w 3761891"/>
              <a:gd name="connsiteY4" fmla="*/ 26073 h 3329262"/>
              <a:gd name="connsiteX5" fmla="*/ 1056478 w 3761891"/>
              <a:gd name="connsiteY5" fmla="*/ 0 h 3329262"/>
              <a:gd name="connsiteX6" fmla="*/ 2712663 w 3761891"/>
              <a:gd name="connsiteY6" fmla="*/ 0 h 3329262"/>
              <a:gd name="connsiteX7" fmla="*/ 2796749 w 3761891"/>
              <a:gd name="connsiteY7" fmla="*/ 16976 h 3329262"/>
              <a:gd name="connsiteX8" fmla="*/ 2821386 w 3761891"/>
              <a:gd name="connsiteY8" fmla="*/ 33587 h 3329262"/>
              <a:gd name="connsiteX9" fmla="*/ 2848078 w 3761891"/>
              <a:gd name="connsiteY9" fmla="*/ 46612 h 3329262"/>
              <a:gd name="connsiteX10" fmla="*/ 2904822 w 3761891"/>
              <a:gd name="connsiteY10" fmla="*/ 110945 h 3329262"/>
              <a:gd name="connsiteX11" fmla="*/ 3732914 w 3761891"/>
              <a:gd name="connsiteY11" fmla="*/ 1545242 h 3329262"/>
              <a:gd name="connsiteX12" fmla="*/ 3761354 w 3761891"/>
              <a:gd name="connsiteY12" fmla="*/ 1668288 h 3329262"/>
              <a:gd name="connsiteX13" fmla="*/ 3759241 w 3761891"/>
              <a:gd name="connsiteY13" fmla="*/ 1680884 h 3329262"/>
              <a:gd name="connsiteX14" fmla="*/ 3760171 w 3761891"/>
              <a:gd name="connsiteY14" fmla="*/ 1694227 h 3329262"/>
              <a:gd name="connsiteX15" fmla="*/ 3732830 w 3761891"/>
              <a:gd name="connsiteY15" fmla="*/ 1775536 h 3329262"/>
              <a:gd name="connsiteX16" fmla="*/ 2904738 w 3761891"/>
              <a:gd name="connsiteY16" fmla="*/ 3209833 h 3329262"/>
              <a:gd name="connsiteX17" fmla="*/ 2847993 w 3761891"/>
              <a:gd name="connsiteY17" fmla="*/ 3274166 h 3329262"/>
              <a:gd name="connsiteX18" fmla="*/ 2842511 w 3761891"/>
              <a:gd name="connsiteY18" fmla="*/ 3276841 h 3329262"/>
              <a:gd name="connsiteX19" fmla="*/ 2823691 w 3761891"/>
              <a:gd name="connsiteY19" fmla="*/ 3292368 h 3329262"/>
              <a:gd name="connsiteX20" fmla="*/ 2702910 w 3761891"/>
              <a:gd name="connsiteY20" fmla="*/ 3329262 h 3329262"/>
              <a:gd name="connsiteX21" fmla="*/ 1046726 w 3761891"/>
              <a:gd name="connsiteY21" fmla="*/ 3329262 h 3329262"/>
              <a:gd name="connsiteX22" fmla="*/ 893974 w 3761891"/>
              <a:gd name="connsiteY22" fmla="*/ 3265990 h 3329262"/>
              <a:gd name="connsiteX23" fmla="*/ 883550 w 3761891"/>
              <a:gd name="connsiteY23" fmla="*/ 3250529 h 3329262"/>
              <a:gd name="connsiteX24" fmla="*/ 882566 w 3761891"/>
              <a:gd name="connsiteY24" fmla="*/ 3249619 h 3329262"/>
              <a:gd name="connsiteX25" fmla="*/ 856997 w 3761891"/>
              <a:gd name="connsiteY25" fmla="*/ 3214110 h 3329262"/>
              <a:gd name="connsiteX26" fmla="*/ 28905 w 3761891"/>
              <a:gd name="connsiteY26" fmla="*/ 1779812 h 3329262"/>
              <a:gd name="connsiteX27" fmla="*/ 0 w 3761891"/>
              <a:gd name="connsiteY27" fmla="*/ 1677601 h 3329262"/>
              <a:gd name="connsiteX28" fmla="*/ 2825 w 3761891"/>
              <a:gd name="connsiteY28" fmla="*/ 1647714 h 3329262"/>
              <a:gd name="connsiteX29" fmla="*/ 1647 w 3761891"/>
              <a:gd name="connsiteY29" fmla="*/ 1630828 h 3329262"/>
              <a:gd name="connsiteX30" fmla="*/ 28988 w 3761891"/>
              <a:gd name="connsiteY30" fmla="*/ 1549518 h 33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61891" h="3329262">
                <a:moveTo>
                  <a:pt x="28988" y="1549518"/>
                </a:moveTo>
                <a:lnTo>
                  <a:pt x="857080" y="115221"/>
                </a:lnTo>
                <a:cubicBezTo>
                  <a:pt x="871994" y="89390"/>
                  <a:pt x="891436" y="67805"/>
                  <a:pt x="913826" y="50888"/>
                </a:cubicBezTo>
                <a:lnTo>
                  <a:pt x="929030" y="43468"/>
                </a:lnTo>
                <a:lnTo>
                  <a:pt x="953509" y="26073"/>
                </a:lnTo>
                <a:cubicBezTo>
                  <a:pt x="984118" y="9445"/>
                  <a:pt x="1019195" y="0"/>
                  <a:pt x="1056478" y="0"/>
                </a:cubicBezTo>
                <a:lnTo>
                  <a:pt x="2712663" y="0"/>
                </a:lnTo>
                <a:cubicBezTo>
                  <a:pt x="2742490" y="0"/>
                  <a:pt x="2770904" y="6045"/>
                  <a:pt x="2796749" y="16976"/>
                </a:cubicBezTo>
                <a:lnTo>
                  <a:pt x="2821386" y="33587"/>
                </a:lnTo>
                <a:lnTo>
                  <a:pt x="2848078" y="46612"/>
                </a:lnTo>
                <a:cubicBezTo>
                  <a:pt x="2870467" y="63528"/>
                  <a:pt x="2889909" y="85114"/>
                  <a:pt x="2904822" y="110945"/>
                </a:cubicBezTo>
                <a:lnTo>
                  <a:pt x="3732914" y="1545242"/>
                </a:lnTo>
                <a:cubicBezTo>
                  <a:pt x="3755284" y="1583988"/>
                  <a:pt x="3764287" y="1626784"/>
                  <a:pt x="3761354" y="1668288"/>
                </a:cubicBezTo>
                <a:lnTo>
                  <a:pt x="3759241" y="1680884"/>
                </a:lnTo>
                <a:lnTo>
                  <a:pt x="3760171" y="1694227"/>
                </a:lnTo>
                <a:cubicBezTo>
                  <a:pt x="3756715" y="1722074"/>
                  <a:pt x="3747743" y="1749705"/>
                  <a:pt x="3732830" y="1775536"/>
                </a:cubicBezTo>
                <a:lnTo>
                  <a:pt x="2904738" y="3209833"/>
                </a:lnTo>
                <a:cubicBezTo>
                  <a:pt x="2889824" y="3235664"/>
                  <a:pt x="2870382" y="3257249"/>
                  <a:pt x="2847993" y="3274166"/>
                </a:cubicBezTo>
                <a:lnTo>
                  <a:pt x="2842511" y="3276841"/>
                </a:lnTo>
                <a:lnTo>
                  <a:pt x="2823691" y="3292368"/>
                </a:lnTo>
                <a:cubicBezTo>
                  <a:pt x="2789213" y="3315661"/>
                  <a:pt x="2747650" y="3329261"/>
                  <a:pt x="2702910" y="3329262"/>
                </a:cubicBezTo>
                <a:lnTo>
                  <a:pt x="1046726" y="3329262"/>
                </a:lnTo>
                <a:cubicBezTo>
                  <a:pt x="987073" y="3329262"/>
                  <a:pt x="933067" y="3305083"/>
                  <a:pt x="893974" y="3265990"/>
                </a:cubicBezTo>
                <a:lnTo>
                  <a:pt x="883550" y="3250529"/>
                </a:lnTo>
                <a:lnTo>
                  <a:pt x="882566" y="3249619"/>
                </a:lnTo>
                <a:cubicBezTo>
                  <a:pt x="873042" y="3238879"/>
                  <a:pt x="864454" y="3227025"/>
                  <a:pt x="856997" y="3214110"/>
                </a:cubicBezTo>
                <a:lnTo>
                  <a:pt x="28905" y="1779812"/>
                </a:lnTo>
                <a:cubicBezTo>
                  <a:pt x="10263" y="1747524"/>
                  <a:pt x="904" y="1712423"/>
                  <a:pt x="0" y="1677601"/>
                </a:cubicBezTo>
                <a:lnTo>
                  <a:pt x="2825" y="1647714"/>
                </a:lnTo>
                <a:lnTo>
                  <a:pt x="1647" y="1630828"/>
                </a:lnTo>
                <a:cubicBezTo>
                  <a:pt x="5103" y="1602980"/>
                  <a:pt x="14075" y="1575349"/>
                  <a:pt x="28988" y="1549518"/>
                </a:cubicBezTo>
                <a:close/>
              </a:path>
            </a:pathLst>
          </a:custGeom>
          <a:solidFill>
            <a:schemeClr val="bg1"/>
          </a:solidFill>
          <a:ln>
            <a:noFill/>
          </a:ln>
          <a:effectLst>
            <a:outerShdw blurRad="342900" dist="215900" dir="7500000" algn="ctr" rotWithShape="0">
              <a:srgbClr val="00000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3A3DE74-0DB5-4DC9-B417-5822BEF7D933}"/>
              </a:ext>
            </a:extLst>
          </p:cNvPr>
          <p:cNvSpPr txBox="1"/>
          <p:nvPr/>
        </p:nvSpPr>
        <p:spPr>
          <a:xfrm>
            <a:off x="6336723" y="1872176"/>
            <a:ext cx="4982668" cy="338554"/>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用户信息：用户可以注册、登录、找回或修改密码</a:t>
            </a:r>
          </a:p>
        </p:txBody>
      </p:sp>
    </p:spTree>
    <p:extLst>
      <p:ext uri="{BB962C8B-B14F-4D97-AF65-F5344CB8AC3E}">
        <p14:creationId xmlns:p14="http://schemas.microsoft.com/office/powerpoint/2010/main" val="382609820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left)">
                                      <p:cBhvr>
                                        <p:cTn id="14" dur="500"/>
                                        <p:tgtEl>
                                          <p:spTgt spid="3"/>
                                        </p:tgtEl>
                                      </p:cBhvr>
                                    </p:animEffect>
                                  </p:childTnLst>
                                </p:cTn>
                              </p:par>
                            </p:childTnLst>
                          </p:cTn>
                        </p:par>
                        <p:par>
                          <p:cTn id="15" fill="hold">
                            <p:stCondLst>
                              <p:cond delay="15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childTnLst>
                                </p:cTn>
                              </p:par>
                              <p:par>
                                <p:cTn id="19" presetID="1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p:tgtEl>
                                          <p:spTgt spid="27"/>
                                        </p:tgtEl>
                                        <p:attrNameLst>
                                          <p:attrName>ppt_x</p:attrName>
                                        </p:attrNameLst>
                                      </p:cBhvr>
                                      <p:tavLst>
                                        <p:tav tm="0">
                                          <p:val>
                                            <p:strVal val="#ppt_x-#ppt_w*1.125000"/>
                                          </p:val>
                                        </p:tav>
                                        <p:tav tm="100000">
                                          <p:val>
                                            <p:strVal val="#ppt_x"/>
                                          </p:val>
                                        </p:tav>
                                      </p:tavLst>
                                    </p:anim>
                                    <p:animEffect transition="in" filter="wipe(right)">
                                      <p:cBhvr>
                                        <p:cTn id="32" dur="500"/>
                                        <p:tgtEl>
                                          <p:spTgt spid="27"/>
                                        </p:tgtEl>
                                      </p:cBhvr>
                                    </p:animEffect>
                                  </p:childTnLst>
                                </p:cTn>
                              </p:par>
                            </p:childTnLst>
                          </p:cTn>
                        </p:par>
                        <p:par>
                          <p:cTn id="33" fill="hold">
                            <p:stCondLst>
                              <p:cond delay="1000"/>
                            </p:stCondLst>
                            <p:childTnLst>
                              <p:par>
                                <p:cTn id="34" presetID="10" presetClass="entr" presetSubtype="0" fill="hold" grpId="0" nodeType="afterEffect">
                                  <p:stCondLst>
                                    <p:cond delay="0"/>
                                  </p:stCondLst>
                                  <p:iterate type="wd">
                                    <p:tmPct val="10000"/>
                                  </p:iterate>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childTnLst>
                                </p:cTn>
                              </p:par>
                            </p:childTnLst>
                          </p:cTn>
                        </p:par>
                        <p:par>
                          <p:cTn id="37" fill="hold">
                            <p:stCondLst>
                              <p:cond delay="2650"/>
                            </p:stCondLst>
                            <p:childTnLst>
                              <p:par>
                                <p:cTn id="38" presetID="12" presetClass="entr" presetSubtype="8"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p:tgtEl>
                                          <p:spTgt spid="23"/>
                                        </p:tgtEl>
                                        <p:attrNameLst>
                                          <p:attrName>ppt_x</p:attrName>
                                        </p:attrNameLst>
                                      </p:cBhvr>
                                      <p:tavLst>
                                        <p:tav tm="0">
                                          <p:val>
                                            <p:strVal val="#ppt_x-#ppt_w*1.125000"/>
                                          </p:val>
                                        </p:tav>
                                        <p:tav tm="100000">
                                          <p:val>
                                            <p:strVal val="#ppt_x"/>
                                          </p:val>
                                        </p:tav>
                                      </p:tavLst>
                                    </p:anim>
                                    <p:animEffect transition="in" filter="wipe(right)">
                                      <p:cBhvr>
                                        <p:cTn id="41" dur="500"/>
                                        <p:tgtEl>
                                          <p:spTgt spid="23"/>
                                        </p:tgtEl>
                                      </p:cBhvr>
                                    </p:animEffect>
                                  </p:childTnLst>
                                </p:cTn>
                              </p:par>
                            </p:childTnLst>
                          </p:cTn>
                        </p:par>
                        <p:par>
                          <p:cTn id="42" fill="hold">
                            <p:stCondLst>
                              <p:cond delay="3150"/>
                            </p:stCondLst>
                            <p:childTnLst>
                              <p:par>
                                <p:cTn id="43" presetID="10" presetClass="entr" presetSubtype="0" fill="hold" grpId="0" nodeType="afterEffect">
                                  <p:stCondLst>
                                    <p:cond delay="0"/>
                                  </p:stCondLst>
                                  <p:iterate type="wd">
                                    <p:tmPct val="10000"/>
                                  </p:iterate>
                                  <p:childTnLst>
                                    <p:set>
                                      <p:cBhvr>
                                        <p:cTn id="44" dur="1" fill="hold">
                                          <p:stCondLst>
                                            <p:cond delay="0"/>
                                          </p:stCondLst>
                                        </p:cTn>
                                        <p:tgtEl>
                                          <p:spTgt spid="24"/>
                                        </p:tgtEl>
                                        <p:attrNameLst>
                                          <p:attrName>style.visibility</p:attrName>
                                        </p:attrNameLst>
                                      </p:cBhvr>
                                      <p:to>
                                        <p:strVal val="visible"/>
                                      </p:to>
                                    </p:set>
                                    <p:animEffect transition="in" filter="fade">
                                      <p:cBhvr>
                                        <p:cTn id="45" dur="750"/>
                                        <p:tgtEl>
                                          <p:spTgt spid="24"/>
                                        </p:tgtEl>
                                      </p:cBhvr>
                                    </p:animEffect>
                                  </p:childTnLst>
                                </p:cTn>
                              </p:par>
                            </p:childTnLst>
                          </p:cTn>
                        </p:par>
                        <p:par>
                          <p:cTn id="46" fill="hold">
                            <p:stCondLst>
                              <p:cond delay="4500"/>
                            </p:stCondLst>
                            <p:childTnLst>
                              <p:par>
                                <p:cTn id="47" presetID="12" presetClass="entr" presetSubtype="8"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ppt_x</p:attrName>
                                        </p:attrNameLst>
                                      </p:cBhvr>
                                      <p:tavLst>
                                        <p:tav tm="0">
                                          <p:val>
                                            <p:strVal val="#ppt_x-#ppt_w*1.125000"/>
                                          </p:val>
                                        </p:tav>
                                        <p:tav tm="100000">
                                          <p:val>
                                            <p:strVal val="#ppt_x"/>
                                          </p:val>
                                        </p:tav>
                                      </p:tavLst>
                                    </p:anim>
                                    <p:animEffect transition="in" filter="wipe(right)">
                                      <p:cBhvr>
                                        <p:cTn id="50" dur="500"/>
                                        <p:tgtEl>
                                          <p:spTgt spid="14"/>
                                        </p:tgtEl>
                                      </p:cBhvr>
                                    </p:animEffect>
                                  </p:childTnLst>
                                </p:cTn>
                              </p:par>
                            </p:childTnLst>
                          </p:cTn>
                        </p:par>
                        <p:par>
                          <p:cTn id="51" fill="hold">
                            <p:stCondLst>
                              <p:cond delay="5000"/>
                            </p:stCondLst>
                            <p:childTnLst>
                              <p:par>
                                <p:cTn id="52" presetID="10" presetClass="entr" presetSubtype="0" fill="hold" grpId="0" nodeType="afterEffect">
                                  <p:stCondLst>
                                    <p:cond delay="0"/>
                                  </p:stCondLst>
                                  <p:iterate type="wd">
                                    <p:tmPct val="10000"/>
                                  </p:iterate>
                                  <p:childTnLst>
                                    <p:set>
                                      <p:cBhvr>
                                        <p:cTn id="53" dur="1" fill="hold">
                                          <p:stCondLst>
                                            <p:cond delay="0"/>
                                          </p:stCondLst>
                                        </p:cTn>
                                        <p:tgtEl>
                                          <p:spTgt spid="15"/>
                                        </p:tgtEl>
                                        <p:attrNameLst>
                                          <p:attrName>style.visibility</p:attrName>
                                        </p:attrNameLst>
                                      </p:cBhvr>
                                      <p:to>
                                        <p:strVal val="visible"/>
                                      </p:to>
                                    </p:set>
                                    <p:animEffect transition="in" filter="fade">
                                      <p:cBhvr>
                                        <p:cTn id="54" dur="750"/>
                                        <p:tgtEl>
                                          <p:spTgt spid="15"/>
                                        </p:tgtEl>
                                      </p:cBhvr>
                                    </p:animEffect>
                                  </p:childTnLst>
                                </p:cTn>
                              </p:par>
                            </p:childTnLst>
                          </p:cTn>
                        </p:par>
                        <p:par>
                          <p:cTn id="55" fill="hold">
                            <p:stCondLst>
                              <p:cond delay="6500"/>
                            </p:stCondLst>
                            <p:childTnLst>
                              <p:par>
                                <p:cTn id="56" presetID="12" presetClass="entr" presetSubtype="8"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p:tgtEl>
                                          <p:spTgt spid="16"/>
                                        </p:tgtEl>
                                        <p:attrNameLst>
                                          <p:attrName>ppt_x</p:attrName>
                                        </p:attrNameLst>
                                      </p:cBhvr>
                                      <p:tavLst>
                                        <p:tav tm="0">
                                          <p:val>
                                            <p:strVal val="#ppt_x-#ppt_w*1.125000"/>
                                          </p:val>
                                        </p:tav>
                                        <p:tav tm="100000">
                                          <p:val>
                                            <p:strVal val="#ppt_x"/>
                                          </p:val>
                                        </p:tav>
                                      </p:tavLst>
                                    </p:anim>
                                    <p:animEffect transition="in" filter="wipe(right)">
                                      <p:cBhvr>
                                        <p:cTn id="59" dur="500"/>
                                        <p:tgtEl>
                                          <p:spTgt spid="16"/>
                                        </p:tgtEl>
                                      </p:cBhvr>
                                    </p:animEffect>
                                  </p:childTnLst>
                                </p:cTn>
                              </p:par>
                            </p:childTnLst>
                          </p:cTn>
                        </p:par>
                        <p:par>
                          <p:cTn id="60" fill="hold">
                            <p:stCondLst>
                              <p:cond delay="7000"/>
                            </p:stCondLst>
                            <p:childTnLst>
                              <p:par>
                                <p:cTn id="61" presetID="10" presetClass="entr" presetSubtype="0" fill="hold" grpId="0" nodeType="afterEffect">
                                  <p:stCondLst>
                                    <p:cond delay="0"/>
                                  </p:stCondLst>
                                  <p:iterate type="wd">
                                    <p:tmPct val="10000"/>
                                  </p:iterate>
                                  <p:childTnLst>
                                    <p:set>
                                      <p:cBhvr>
                                        <p:cTn id="62" dur="1" fill="hold">
                                          <p:stCondLst>
                                            <p:cond delay="0"/>
                                          </p:stCondLst>
                                        </p:cTn>
                                        <p:tgtEl>
                                          <p:spTgt spid="17"/>
                                        </p:tgtEl>
                                        <p:attrNameLst>
                                          <p:attrName>style.visibility</p:attrName>
                                        </p:attrNameLst>
                                      </p:cBhvr>
                                      <p:to>
                                        <p:strVal val="visible"/>
                                      </p:to>
                                    </p:set>
                                    <p:animEffect transition="in" filter="fade">
                                      <p:cBhvr>
                                        <p:cTn id="63" dur="750"/>
                                        <p:tgtEl>
                                          <p:spTgt spid="17"/>
                                        </p:tgtEl>
                                      </p:cBhvr>
                                    </p:animEffect>
                                  </p:childTnLst>
                                </p:cTn>
                              </p:par>
                            </p:childTnLst>
                          </p:cTn>
                        </p:par>
                        <p:par>
                          <p:cTn id="64" fill="hold">
                            <p:stCondLst>
                              <p:cond delay="8425"/>
                            </p:stCondLst>
                            <p:childTnLst>
                              <p:par>
                                <p:cTn id="65" presetID="1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p:tgtEl>
                                          <p:spTgt spid="18"/>
                                        </p:tgtEl>
                                        <p:attrNameLst>
                                          <p:attrName>ppt_x</p:attrName>
                                        </p:attrNameLst>
                                      </p:cBhvr>
                                      <p:tavLst>
                                        <p:tav tm="0">
                                          <p:val>
                                            <p:strVal val="#ppt_x-#ppt_w*1.125000"/>
                                          </p:val>
                                        </p:tav>
                                        <p:tav tm="100000">
                                          <p:val>
                                            <p:strVal val="#ppt_x"/>
                                          </p:val>
                                        </p:tav>
                                      </p:tavLst>
                                    </p:anim>
                                    <p:animEffect transition="in" filter="wipe(right)">
                                      <p:cBhvr>
                                        <p:cTn id="68" dur="500"/>
                                        <p:tgtEl>
                                          <p:spTgt spid="18"/>
                                        </p:tgtEl>
                                      </p:cBhvr>
                                    </p:animEffect>
                                  </p:childTnLst>
                                </p:cTn>
                              </p:par>
                            </p:childTnLst>
                          </p:cTn>
                        </p:par>
                        <p:par>
                          <p:cTn id="69" fill="hold">
                            <p:stCondLst>
                              <p:cond delay="8925"/>
                            </p:stCondLst>
                            <p:childTnLst>
                              <p:par>
                                <p:cTn id="70" presetID="10" presetClass="entr" presetSubtype="0" fill="hold" grpId="0" nodeType="afterEffect">
                                  <p:stCondLst>
                                    <p:cond delay="0"/>
                                  </p:stCondLst>
                                  <p:iterate type="wd">
                                    <p:tmPct val="10000"/>
                                  </p:iterate>
                                  <p:childTnLst>
                                    <p:set>
                                      <p:cBhvr>
                                        <p:cTn id="71" dur="1" fill="hold">
                                          <p:stCondLst>
                                            <p:cond delay="0"/>
                                          </p:stCondLst>
                                        </p:cTn>
                                        <p:tgtEl>
                                          <p:spTgt spid="19"/>
                                        </p:tgtEl>
                                        <p:attrNameLst>
                                          <p:attrName>style.visibility</p:attrName>
                                        </p:attrNameLst>
                                      </p:cBhvr>
                                      <p:to>
                                        <p:strVal val="visible"/>
                                      </p:to>
                                    </p:set>
                                    <p:animEffect transition="in" filter="fade">
                                      <p:cBhvr>
                                        <p:cTn id="72" dur="750"/>
                                        <p:tgtEl>
                                          <p:spTgt spid="19"/>
                                        </p:tgtEl>
                                      </p:cBhvr>
                                    </p:animEffect>
                                  </p:childTnLst>
                                </p:cTn>
                              </p:par>
                            </p:childTnLst>
                          </p:cTn>
                        </p:par>
                        <p:par>
                          <p:cTn id="73" fill="hold">
                            <p:stCondLst>
                              <p:cond delay="10425"/>
                            </p:stCondLst>
                            <p:childTnLst>
                              <p:par>
                                <p:cTn id="74" presetID="12" presetClass="entr" presetSubtype="8"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 calcmode="lin" valueType="num">
                                      <p:cBhvr additive="base">
                                        <p:cTn id="76" dur="500"/>
                                        <p:tgtEl>
                                          <p:spTgt spid="20"/>
                                        </p:tgtEl>
                                        <p:attrNameLst>
                                          <p:attrName>ppt_x</p:attrName>
                                        </p:attrNameLst>
                                      </p:cBhvr>
                                      <p:tavLst>
                                        <p:tav tm="0">
                                          <p:val>
                                            <p:strVal val="#ppt_x-#ppt_w*1.125000"/>
                                          </p:val>
                                        </p:tav>
                                        <p:tav tm="100000">
                                          <p:val>
                                            <p:strVal val="#ppt_x"/>
                                          </p:val>
                                        </p:tav>
                                      </p:tavLst>
                                    </p:anim>
                                    <p:animEffect transition="in" filter="wipe(right)">
                                      <p:cBhvr>
                                        <p:cTn id="77" dur="500"/>
                                        <p:tgtEl>
                                          <p:spTgt spid="20"/>
                                        </p:tgtEl>
                                      </p:cBhvr>
                                    </p:animEffect>
                                  </p:childTnLst>
                                </p:cTn>
                              </p:par>
                            </p:childTnLst>
                          </p:cTn>
                        </p:par>
                        <p:par>
                          <p:cTn id="78" fill="hold">
                            <p:stCondLst>
                              <p:cond delay="10925"/>
                            </p:stCondLst>
                            <p:childTnLst>
                              <p:par>
                                <p:cTn id="79" presetID="10" presetClass="entr" presetSubtype="0" fill="hold" grpId="0" nodeType="afterEffect">
                                  <p:stCondLst>
                                    <p:cond delay="0"/>
                                  </p:stCondLst>
                                  <p:iterate type="wd">
                                    <p:tmPct val="10000"/>
                                  </p:iterate>
                                  <p:childTnLst>
                                    <p:set>
                                      <p:cBhvr>
                                        <p:cTn id="80" dur="1" fill="hold">
                                          <p:stCondLst>
                                            <p:cond delay="0"/>
                                          </p:stCondLst>
                                        </p:cTn>
                                        <p:tgtEl>
                                          <p:spTgt spid="21"/>
                                        </p:tgtEl>
                                        <p:attrNameLst>
                                          <p:attrName>style.visibility</p:attrName>
                                        </p:attrNameLst>
                                      </p:cBhvr>
                                      <p:to>
                                        <p:strVal val="visible"/>
                                      </p:to>
                                    </p:set>
                                    <p:animEffect transition="in" filter="fade">
                                      <p:cBhvr>
                                        <p:cTn id="8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14" grpId="0" animBg="1"/>
      <p:bldP spid="15" grpId="0"/>
      <p:bldP spid="16" grpId="0" animBg="1"/>
      <p:bldP spid="17" grpId="0"/>
      <p:bldP spid="18" grpId="0" animBg="1"/>
      <p:bldP spid="19" grpId="0"/>
      <p:bldP spid="20" grpId="0" animBg="1"/>
      <p:bldP spid="21" grpId="0"/>
      <p:bldP spid="23" grpId="0" animBg="1"/>
      <p:bldP spid="24" grpId="0"/>
      <p:bldP spid="2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文本框 4"/>
          <p:cNvSpPr txBox="1"/>
          <p:nvPr/>
        </p:nvSpPr>
        <p:spPr>
          <a:xfrm>
            <a:off x="623820" y="2787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1.2 </a:t>
            </a:r>
            <a:r>
              <a:rPr lang="zh-CN" altLang="en-US" sz="2400" dirty="0">
                <a:solidFill>
                  <a:schemeClr val="bg1"/>
                </a:solidFill>
                <a:latin typeface="微软雅黑" panose="020B0503020204020204" pitchFamily="34" charset="-122"/>
                <a:ea typeface="微软雅黑" panose="020B0503020204020204" pitchFamily="34" charset="-122"/>
              </a:rPr>
              <a:t>关键技术</a:t>
            </a:r>
          </a:p>
        </p:txBody>
      </p:sp>
      <p:sp>
        <p:nvSpPr>
          <p:cNvPr id="7" name="MH_Other_6"/>
          <p:cNvSpPr/>
          <p:nvPr/>
        </p:nvSpPr>
        <p:spPr bwMode="auto">
          <a:xfrm>
            <a:off x="5968821" y="1738279"/>
            <a:ext cx="1941512" cy="1219200"/>
          </a:xfrm>
          <a:prstGeom prst="bentArrow">
            <a:avLst>
              <a:gd name="adj1" fmla="val 18510"/>
              <a:gd name="adj2" fmla="val 25000"/>
              <a:gd name="adj3" fmla="val 25000"/>
              <a:gd name="adj4" fmla="val 27631"/>
            </a:avLst>
          </a:prstGeom>
          <a:solidFill>
            <a:schemeClr val="bg1"/>
          </a:solidFill>
          <a:ln>
            <a:noFill/>
          </a:ln>
          <a:effectLst>
            <a:outerShdw blurRad="4191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MH_Other_7"/>
          <p:cNvSpPr/>
          <p:nvPr/>
        </p:nvSpPr>
        <p:spPr bwMode="auto">
          <a:xfrm flipH="1">
            <a:off x="4255909" y="2420904"/>
            <a:ext cx="1941513" cy="1219200"/>
          </a:xfrm>
          <a:prstGeom prst="bentArrow">
            <a:avLst>
              <a:gd name="adj1" fmla="val 18510"/>
              <a:gd name="adj2" fmla="val 25000"/>
              <a:gd name="adj3" fmla="val 25000"/>
              <a:gd name="adj4" fmla="val 27631"/>
            </a:avLst>
          </a:prstGeom>
          <a:solidFill>
            <a:schemeClr val="bg1"/>
          </a:solidFill>
          <a:ln>
            <a:noFill/>
          </a:ln>
          <a:effectLst>
            <a:outerShdw blurRad="4191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9" name="MH_Other_8"/>
          <p:cNvSpPr/>
          <p:nvPr/>
        </p:nvSpPr>
        <p:spPr bwMode="auto">
          <a:xfrm>
            <a:off x="5968821" y="3103531"/>
            <a:ext cx="1941512" cy="1217613"/>
          </a:xfrm>
          <a:prstGeom prst="bentArrow">
            <a:avLst>
              <a:gd name="adj1" fmla="val 18510"/>
              <a:gd name="adj2" fmla="val 25000"/>
              <a:gd name="adj3" fmla="val 25000"/>
              <a:gd name="adj4" fmla="val 27631"/>
            </a:avLst>
          </a:prstGeom>
          <a:solidFill>
            <a:schemeClr val="bg1"/>
          </a:solidFill>
          <a:ln>
            <a:noFill/>
          </a:ln>
          <a:effectLst>
            <a:outerShdw blurRad="4191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MH_Other_9"/>
          <p:cNvSpPr/>
          <p:nvPr/>
        </p:nvSpPr>
        <p:spPr bwMode="auto">
          <a:xfrm flipH="1">
            <a:off x="4255909" y="3784567"/>
            <a:ext cx="1941513" cy="1219200"/>
          </a:xfrm>
          <a:prstGeom prst="bentArrow">
            <a:avLst>
              <a:gd name="adj1" fmla="val 18510"/>
              <a:gd name="adj2" fmla="val 25000"/>
              <a:gd name="adj3" fmla="val 25000"/>
              <a:gd name="adj4" fmla="val 27631"/>
            </a:avLst>
          </a:prstGeom>
          <a:solidFill>
            <a:schemeClr val="bg1"/>
          </a:solidFill>
          <a:ln>
            <a:noFill/>
          </a:ln>
          <a:effectLst>
            <a:outerShdw blurRad="4191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MH_Other_10"/>
          <p:cNvSpPr/>
          <p:nvPr/>
        </p:nvSpPr>
        <p:spPr bwMode="auto">
          <a:xfrm>
            <a:off x="5968821" y="4467192"/>
            <a:ext cx="1941512" cy="1219200"/>
          </a:xfrm>
          <a:prstGeom prst="bentArrow">
            <a:avLst>
              <a:gd name="adj1" fmla="val 18510"/>
              <a:gd name="adj2" fmla="val 25000"/>
              <a:gd name="adj3" fmla="val 25000"/>
              <a:gd name="adj4" fmla="val 27631"/>
            </a:avLst>
          </a:prstGeom>
          <a:solidFill>
            <a:schemeClr val="bg1"/>
          </a:solidFill>
          <a:ln>
            <a:noFill/>
          </a:ln>
          <a:effectLst>
            <a:outerShdw blurRad="419100" dist="50800" dir="5400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TextBox 11"/>
          <p:cNvSpPr txBox="1"/>
          <p:nvPr/>
        </p:nvSpPr>
        <p:spPr bwMode="auto">
          <a:xfrm>
            <a:off x="6624459" y="4905343"/>
            <a:ext cx="685800" cy="369332"/>
          </a:xfrm>
          <a:prstGeom prst="rect">
            <a:avLst/>
          </a:prstGeom>
          <a:solidFill>
            <a:schemeClr val="bg1"/>
          </a:solidFill>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b="1" spc="300" dirty="0">
                <a:solidFill>
                  <a:schemeClr val="tx1">
                    <a:lumMod val="65000"/>
                    <a:lumOff val="35000"/>
                  </a:schemeClr>
                </a:solidFill>
                <a:latin typeface="微软雅黑" pitchFamily="34" charset="-122"/>
                <a:ea typeface="微软雅黑" pitchFamily="34" charset="-122"/>
              </a:rPr>
              <a:t>01</a:t>
            </a:r>
            <a:endParaRPr lang="zh-CN" altLang="en-US" b="1" spc="300" dirty="0">
              <a:solidFill>
                <a:schemeClr val="tx1">
                  <a:lumMod val="65000"/>
                  <a:lumOff val="35000"/>
                </a:schemeClr>
              </a:solidFill>
              <a:latin typeface="微软雅黑" pitchFamily="34" charset="-122"/>
              <a:ea typeface="微软雅黑" pitchFamily="34" charset="-122"/>
            </a:endParaRPr>
          </a:p>
        </p:txBody>
      </p:sp>
      <p:sp>
        <p:nvSpPr>
          <p:cNvPr id="13" name="TextBox 53"/>
          <p:cNvSpPr txBox="1"/>
          <p:nvPr/>
        </p:nvSpPr>
        <p:spPr bwMode="auto">
          <a:xfrm>
            <a:off x="6624459" y="3549619"/>
            <a:ext cx="685800" cy="369332"/>
          </a:xfrm>
          <a:prstGeom prst="rect">
            <a:avLst/>
          </a:prstGeom>
          <a:solidFill>
            <a:schemeClr val="bg1"/>
          </a:solidFill>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b="1" spc="300" dirty="0">
                <a:solidFill>
                  <a:schemeClr val="tx1">
                    <a:lumMod val="65000"/>
                    <a:lumOff val="35000"/>
                  </a:schemeClr>
                </a:solidFill>
                <a:latin typeface="微软雅黑" pitchFamily="34" charset="-122"/>
                <a:ea typeface="微软雅黑" pitchFamily="34" charset="-122"/>
              </a:rPr>
              <a:t>03</a:t>
            </a:r>
            <a:endParaRPr lang="zh-CN" altLang="en-US" b="1" spc="300" dirty="0">
              <a:solidFill>
                <a:schemeClr val="tx1">
                  <a:lumMod val="65000"/>
                  <a:lumOff val="35000"/>
                </a:schemeClr>
              </a:solidFill>
              <a:latin typeface="微软雅黑" pitchFamily="34" charset="-122"/>
              <a:ea typeface="微软雅黑" pitchFamily="34" charset="-122"/>
            </a:endParaRPr>
          </a:p>
        </p:txBody>
      </p:sp>
      <p:sp>
        <p:nvSpPr>
          <p:cNvPr id="14" name="TextBox 54"/>
          <p:cNvSpPr txBox="1"/>
          <p:nvPr/>
        </p:nvSpPr>
        <p:spPr bwMode="auto">
          <a:xfrm>
            <a:off x="6624459" y="2141505"/>
            <a:ext cx="685800" cy="369332"/>
          </a:xfrm>
          <a:prstGeom prst="rect">
            <a:avLst/>
          </a:prstGeom>
          <a:solidFill>
            <a:schemeClr val="bg1"/>
          </a:solidFill>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b="1" spc="300" dirty="0">
                <a:solidFill>
                  <a:schemeClr val="tx1">
                    <a:lumMod val="65000"/>
                    <a:lumOff val="35000"/>
                  </a:schemeClr>
                </a:solidFill>
                <a:latin typeface="微软雅黑" pitchFamily="34" charset="-122"/>
                <a:ea typeface="微软雅黑" pitchFamily="34" charset="-122"/>
              </a:rPr>
              <a:t>05</a:t>
            </a:r>
            <a:endParaRPr lang="zh-CN" altLang="en-US" b="1" spc="300" dirty="0">
              <a:solidFill>
                <a:schemeClr val="tx1">
                  <a:lumMod val="65000"/>
                  <a:lumOff val="35000"/>
                </a:schemeClr>
              </a:solidFill>
              <a:latin typeface="微软雅黑" pitchFamily="34" charset="-122"/>
              <a:ea typeface="微软雅黑" pitchFamily="34" charset="-122"/>
            </a:endParaRPr>
          </a:p>
        </p:txBody>
      </p:sp>
      <p:sp>
        <p:nvSpPr>
          <p:cNvPr id="15" name="TextBox 55"/>
          <p:cNvSpPr txBox="1"/>
          <p:nvPr/>
        </p:nvSpPr>
        <p:spPr bwMode="auto">
          <a:xfrm>
            <a:off x="4884559" y="4216369"/>
            <a:ext cx="685800" cy="369332"/>
          </a:xfrm>
          <a:prstGeom prst="rect">
            <a:avLst/>
          </a:prstGeom>
          <a:solidFill>
            <a:schemeClr val="bg1"/>
          </a:solidFill>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b="1" spc="300" dirty="0">
                <a:solidFill>
                  <a:schemeClr val="tx1">
                    <a:lumMod val="65000"/>
                    <a:lumOff val="35000"/>
                  </a:schemeClr>
                </a:solidFill>
                <a:latin typeface="微软雅黑" pitchFamily="34" charset="-122"/>
                <a:ea typeface="微软雅黑" pitchFamily="34" charset="-122"/>
              </a:rPr>
              <a:t>02</a:t>
            </a:r>
            <a:endParaRPr lang="zh-CN" altLang="en-US" b="1" spc="300" dirty="0">
              <a:solidFill>
                <a:schemeClr val="tx1">
                  <a:lumMod val="65000"/>
                  <a:lumOff val="35000"/>
                </a:schemeClr>
              </a:solidFill>
              <a:latin typeface="微软雅黑" pitchFamily="34" charset="-122"/>
              <a:ea typeface="微软雅黑" pitchFamily="34" charset="-122"/>
            </a:endParaRPr>
          </a:p>
        </p:txBody>
      </p:sp>
      <p:sp>
        <p:nvSpPr>
          <p:cNvPr id="16" name="TextBox 56"/>
          <p:cNvSpPr txBox="1"/>
          <p:nvPr/>
        </p:nvSpPr>
        <p:spPr bwMode="auto">
          <a:xfrm>
            <a:off x="4884559" y="2844769"/>
            <a:ext cx="685800" cy="369332"/>
          </a:xfrm>
          <a:prstGeom prst="rect">
            <a:avLst/>
          </a:prstGeom>
          <a:solidFill>
            <a:schemeClr val="bg1"/>
          </a:solidFill>
        </p:spPr>
        <p:txBody>
          <a:bodyPr>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en-US" altLang="zh-CN" b="1" spc="300" dirty="0">
                <a:solidFill>
                  <a:schemeClr val="tx1">
                    <a:lumMod val="65000"/>
                    <a:lumOff val="35000"/>
                  </a:schemeClr>
                </a:solidFill>
                <a:latin typeface="微软雅黑" pitchFamily="34" charset="-122"/>
                <a:ea typeface="微软雅黑" pitchFamily="34" charset="-122"/>
              </a:rPr>
              <a:t>04</a:t>
            </a:r>
            <a:endParaRPr lang="zh-CN" altLang="en-US" b="1" spc="300" dirty="0">
              <a:solidFill>
                <a:schemeClr val="tx1">
                  <a:lumMod val="65000"/>
                  <a:lumOff val="35000"/>
                </a:schemeClr>
              </a:solidFill>
              <a:latin typeface="微软雅黑" pitchFamily="34" charset="-122"/>
              <a:ea typeface="微软雅黑" pitchFamily="34" charset="-122"/>
            </a:endParaRPr>
          </a:p>
        </p:txBody>
      </p:sp>
      <p:cxnSp>
        <p:nvCxnSpPr>
          <p:cNvPr id="18" name="直接连接符 17"/>
          <p:cNvCxnSpPr/>
          <p:nvPr/>
        </p:nvCxnSpPr>
        <p:spPr>
          <a:xfrm>
            <a:off x="1438410" y="5686392"/>
            <a:ext cx="9315183" cy="0"/>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910333" y="4581571"/>
            <a:ext cx="3249751" cy="369332"/>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整体架构：</a:t>
            </a:r>
            <a:r>
              <a:rPr lang="en-US" altLang="zh-CN" dirty="0">
                <a:solidFill>
                  <a:schemeClr val="bg1"/>
                </a:solidFill>
                <a:latin typeface="微软雅黑" panose="020B0503020204020204" pitchFamily="34" charset="-122"/>
                <a:ea typeface="微软雅黑" panose="020B0503020204020204" pitchFamily="34" charset="-122"/>
              </a:rPr>
              <a:t>C/S</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131729" y="3784567"/>
            <a:ext cx="3249751" cy="646331"/>
          </a:xfrm>
          <a:prstGeom prst="rect">
            <a:avLst/>
          </a:prstGeom>
          <a:noFill/>
          <a:effectLst>
            <a:outerShdw blurRad="241300" dist="127000" dir="5400000" algn="ctr" rotWithShape="0">
              <a:srgbClr val="000000">
                <a:alpha val="88000"/>
              </a:srgbClr>
            </a:outerShdw>
          </a:effectLst>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客户端：基于</a:t>
            </a:r>
            <a:r>
              <a:rPr lang="en-US" altLang="zh-CN" dirty="0">
                <a:solidFill>
                  <a:schemeClr val="bg1"/>
                </a:solidFill>
                <a:latin typeface="微软雅黑" panose="020B0503020204020204" pitchFamily="34" charset="-122"/>
                <a:ea typeface="微软雅黑" panose="020B0503020204020204" pitchFamily="34" charset="-122"/>
              </a:rPr>
              <a:t>Android</a:t>
            </a:r>
            <a:r>
              <a:rPr lang="zh-CN" altLang="en-US" dirty="0">
                <a:solidFill>
                  <a:schemeClr val="bg1"/>
                </a:solidFill>
                <a:latin typeface="微软雅黑" panose="020B0503020204020204" pitchFamily="34" charset="-122"/>
                <a:ea typeface="微软雅黑" panose="020B0503020204020204" pitchFamily="34" charset="-122"/>
              </a:rPr>
              <a:t>开发</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开发环境：</a:t>
            </a:r>
            <a:r>
              <a:rPr lang="en-US" altLang="zh-CN" dirty="0">
                <a:solidFill>
                  <a:schemeClr val="bg1"/>
                </a:solidFill>
                <a:latin typeface="微软雅黑" panose="020B0503020204020204" pitchFamily="34" charset="-122"/>
                <a:ea typeface="微软雅黑" panose="020B0503020204020204" pitchFamily="34" charset="-122"/>
              </a:rPr>
              <a:t>Android Studio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910332" y="2967335"/>
            <a:ext cx="3249751" cy="923330"/>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服务端：</a:t>
            </a:r>
            <a:r>
              <a:rPr lang="en-US" altLang="zh-CN" dirty="0">
                <a:solidFill>
                  <a:schemeClr val="bg1"/>
                </a:solidFill>
                <a:latin typeface="微软雅黑" panose="020B0503020204020204" pitchFamily="34" charset="-122"/>
                <a:ea typeface="微软雅黑" panose="020B0503020204020204" pitchFamily="34" charset="-122"/>
              </a:rPr>
              <a:t>Spring </a:t>
            </a:r>
            <a:r>
              <a:rPr lang="en-US" altLang="zh-CN" dirty="0" err="1">
                <a:solidFill>
                  <a:schemeClr val="bg1"/>
                </a:solidFill>
                <a:latin typeface="微软雅黑" panose="020B0503020204020204" pitchFamily="34" charset="-122"/>
                <a:ea typeface="微软雅黑" panose="020B0503020204020204" pitchFamily="34" charset="-122"/>
              </a:rPr>
              <a:t>MVC</a:t>
            </a:r>
            <a:r>
              <a:rPr lang="zh-CN" altLang="en-US" dirty="0">
                <a:solidFill>
                  <a:schemeClr val="bg1"/>
                </a:solidFill>
                <a:latin typeface="微软雅黑" panose="020B0503020204020204" pitchFamily="34" charset="-122"/>
                <a:ea typeface="微软雅黑" panose="020B0503020204020204" pitchFamily="34" charset="-122"/>
              </a:rPr>
              <a:t>框架</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开发环境：</a:t>
            </a:r>
            <a:r>
              <a:rPr lang="en-US" altLang="zh-CN" dirty="0">
                <a:solidFill>
                  <a:schemeClr val="bg1"/>
                </a:solidFill>
                <a:latin typeface="微软雅黑" panose="020B0503020204020204" pitchFamily="34" charset="-122"/>
                <a:ea typeface="微软雅黑" panose="020B0503020204020204" pitchFamily="34" charset="-122"/>
              </a:rPr>
              <a:t>IntelliJ IDEA</a:t>
            </a:r>
          </a:p>
          <a:p>
            <a:r>
              <a:rPr lang="zh-CN" altLang="en-US" dirty="0">
                <a:solidFill>
                  <a:schemeClr val="bg1"/>
                </a:solidFill>
                <a:latin typeface="微软雅黑" panose="020B0503020204020204" pitchFamily="34" charset="-122"/>
                <a:ea typeface="微软雅黑" panose="020B0503020204020204" pitchFamily="34" charset="-122"/>
              </a:rPr>
              <a:t>开发语言：</a:t>
            </a:r>
            <a:r>
              <a:rPr lang="en-US" altLang="zh-CN" dirty="0">
                <a:solidFill>
                  <a:schemeClr val="bg1"/>
                </a:solidFill>
                <a:latin typeface="微软雅黑" panose="020B0503020204020204" pitchFamily="34" charset="-122"/>
                <a:ea typeface="微软雅黑" panose="020B0503020204020204" pitchFamily="34" charset="-122"/>
              </a:rPr>
              <a:t>Java</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249979" y="2420594"/>
            <a:ext cx="2005929" cy="646331"/>
          </a:xfrm>
          <a:prstGeom prst="rect">
            <a:avLst/>
          </a:prstGeom>
          <a:noFill/>
          <a:effectLst>
            <a:outerShdw blurRad="241300" dist="127000" dir="5400000" algn="ctr" rotWithShape="0">
              <a:srgbClr val="000000">
                <a:alpha val="88000"/>
              </a:srgbClr>
            </a:outerShdw>
          </a:effectLst>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通信协议：</a:t>
            </a:r>
            <a:r>
              <a:rPr lang="en-US" altLang="zh-CN" dirty="0">
                <a:solidFill>
                  <a:schemeClr val="bg1"/>
                </a:solidFill>
                <a:latin typeface="微软雅黑" panose="020B0503020204020204" pitchFamily="34" charset="-122"/>
                <a:ea typeface="微软雅黑" panose="020B0503020204020204" pitchFamily="34" charset="-122"/>
              </a:rPr>
              <a:t>HTTP</a:t>
            </a:r>
          </a:p>
          <a:p>
            <a:pPr algn="r"/>
            <a:r>
              <a:rPr lang="zh-CN" altLang="en-US" dirty="0">
                <a:solidFill>
                  <a:schemeClr val="bg1"/>
                </a:solidFill>
                <a:latin typeface="微软雅黑" panose="020B0503020204020204" pitchFamily="34" charset="-122"/>
                <a:ea typeface="微软雅黑" panose="020B0503020204020204" pitchFamily="34" charset="-122"/>
              </a:rPr>
              <a:t>数据交换：</a:t>
            </a:r>
            <a:r>
              <a:rPr lang="en-US" altLang="zh-CN" dirty="0">
                <a:solidFill>
                  <a:schemeClr val="bg1"/>
                </a:solidFill>
                <a:latin typeface="微软雅黑" panose="020B0503020204020204" pitchFamily="34" charset="-122"/>
                <a:ea typeface="微软雅黑" panose="020B0503020204020204" pitchFamily="34" charset="-122"/>
              </a:rPr>
              <a:t>JSON</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7910331" y="1844286"/>
            <a:ext cx="3249751" cy="369332"/>
          </a:xfrm>
          <a:prstGeom prst="rect">
            <a:avLst/>
          </a:prstGeom>
          <a:noFill/>
          <a:effectLst>
            <a:outerShdw blurRad="241300" dist="127000" dir="5400000" algn="ctr" rotWithShape="0">
              <a:srgbClr val="000000">
                <a:alpha val="88000"/>
              </a:srgbClr>
            </a:outerShdw>
          </a:effectLst>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数据库：</a:t>
            </a:r>
            <a:r>
              <a:rPr lang="en-US" altLang="zh-CN" dirty="0">
                <a:solidFill>
                  <a:schemeClr val="bg1"/>
                </a:solidFill>
                <a:latin typeface="微软雅黑" panose="020B0503020204020204" pitchFamily="34" charset="-122"/>
                <a:ea typeface="微软雅黑" panose="020B0503020204020204" pitchFamily="34" charset="-122"/>
              </a:rPr>
              <a:t>MySQL</a:t>
            </a:r>
          </a:p>
        </p:txBody>
      </p:sp>
    </p:spTree>
    <p:extLst>
      <p:ext uri="{BB962C8B-B14F-4D97-AF65-F5344CB8AC3E}">
        <p14:creationId xmlns:p14="http://schemas.microsoft.com/office/powerpoint/2010/main" val="41763806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par>
                          <p:cTn id="55" fill="hold">
                            <p:stCondLst>
                              <p:cond delay="1500"/>
                            </p:stCondLst>
                            <p:childTnLst>
                              <p:par>
                                <p:cTn id="56" presetID="10" presetClass="entr" presetSubtype="0" fill="hold" grpId="0" nodeType="afterEffect">
                                  <p:stCondLst>
                                    <p:cond delay="0"/>
                                  </p:stCondLst>
                                  <p:iterate type="wd">
                                    <p:tmPct val="10000"/>
                                  </p:iterate>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childTnLst>
                          </p:cTn>
                        </p:par>
                        <p:par>
                          <p:cTn id="64" fill="hold">
                            <p:stCondLst>
                              <p:cond delay="500"/>
                            </p:stCondLst>
                            <p:childTnLst>
                              <p:par>
                                <p:cTn id="65" presetID="42"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10" presetClass="entr" presetSubtype="0" fill="hold" grpId="0" nodeType="afterEffect">
                                  <p:stCondLst>
                                    <p:cond delay="0"/>
                                  </p:stCondLst>
                                  <p:iterate type="wd">
                                    <p:tmPct val="10000"/>
                                  </p:iterate>
                                  <p:childTnLst>
                                    <p:set>
                                      <p:cBhvr>
                                        <p:cTn id="72" dur="1" fill="hold">
                                          <p:stCondLst>
                                            <p:cond delay="0"/>
                                          </p:stCondLst>
                                        </p:cTn>
                                        <p:tgtEl>
                                          <p:spTgt spid="22"/>
                                        </p:tgtEl>
                                        <p:attrNameLst>
                                          <p:attrName>style.visibility</p:attrName>
                                        </p:attrNameLst>
                                      </p:cBhvr>
                                      <p:to>
                                        <p:strVal val="visible"/>
                                      </p:to>
                                    </p:set>
                                    <p:animEffect transition="in" filter="fade">
                                      <p:cBhvr>
                                        <p:cTn id="73" dur="75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500"/>
                                        <p:tgtEl>
                                          <p:spTgt spid="7"/>
                                        </p:tgtEl>
                                      </p:cBhvr>
                                    </p:animEffect>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1000"/>
                                        <p:tgtEl>
                                          <p:spTgt spid="14"/>
                                        </p:tgtEl>
                                      </p:cBhvr>
                                    </p:animEffect>
                                    <p:anim calcmode="lin" valueType="num">
                                      <p:cBhvr>
                                        <p:cTn id="83" dur="1000" fill="hold"/>
                                        <p:tgtEl>
                                          <p:spTgt spid="14"/>
                                        </p:tgtEl>
                                        <p:attrNameLst>
                                          <p:attrName>ppt_x</p:attrName>
                                        </p:attrNameLst>
                                      </p:cBhvr>
                                      <p:tavLst>
                                        <p:tav tm="0">
                                          <p:val>
                                            <p:strVal val="#ppt_x"/>
                                          </p:val>
                                        </p:tav>
                                        <p:tav tm="100000">
                                          <p:val>
                                            <p:strVal val="#ppt_x"/>
                                          </p:val>
                                        </p:tav>
                                      </p:tavLst>
                                    </p:anim>
                                    <p:anim calcmode="lin" valueType="num">
                                      <p:cBhvr>
                                        <p:cTn id="84" dur="1000" fill="hold"/>
                                        <p:tgtEl>
                                          <p:spTgt spid="14"/>
                                        </p:tgtEl>
                                        <p:attrNameLst>
                                          <p:attrName>ppt_y</p:attrName>
                                        </p:attrNameLst>
                                      </p:cBhvr>
                                      <p:tavLst>
                                        <p:tav tm="0">
                                          <p:val>
                                            <p:strVal val="#ppt_y+.1"/>
                                          </p:val>
                                        </p:tav>
                                        <p:tav tm="100000">
                                          <p:val>
                                            <p:strVal val="#ppt_y"/>
                                          </p:val>
                                        </p:tav>
                                      </p:tavLst>
                                    </p:anim>
                                  </p:childTnLst>
                                </p:cTn>
                              </p:par>
                            </p:childTnLst>
                          </p:cTn>
                        </p:par>
                        <p:par>
                          <p:cTn id="85" fill="hold">
                            <p:stCondLst>
                              <p:cond delay="1500"/>
                            </p:stCondLst>
                            <p:childTnLst>
                              <p:par>
                                <p:cTn id="86" presetID="10" presetClass="entr" presetSubtype="0" fill="hold" grpId="0" nodeType="afterEffect">
                                  <p:stCondLst>
                                    <p:cond delay="0"/>
                                  </p:stCondLst>
                                  <p:iterate type="wd">
                                    <p:tmPct val="10000"/>
                                  </p:iterate>
                                  <p:childTnLst>
                                    <p:set>
                                      <p:cBhvr>
                                        <p:cTn id="87" dur="1" fill="hold">
                                          <p:stCondLst>
                                            <p:cond delay="0"/>
                                          </p:stCondLst>
                                        </p:cTn>
                                        <p:tgtEl>
                                          <p:spTgt spid="23"/>
                                        </p:tgtEl>
                                        <p:attrNameLst>
                                          <p:attrName>style.visibility</p:attrName>
                                        </p:attrNameLst>
                                      </p:cBhvr>
                                      <p:to>
                                        <p:strVal val="visible"/>
                                      </p:to>
                                    </p:set>
                                    <p:animEffect transition="in" filter="fade">
                                      <p:cBhvr>
                                        <p:cTn id="88"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0" grpId="0"/>
      <p:bldP spid="21" grpId="0"/>
      <p:bldP spid="19"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椭圆 4"/>
          <p:cNvSpPr/>
          <p:nvPr/>
        </p:nvSpPr>
        <p:spPr>
          <a:xfrm>
            <a:off x="5135911" y="1253043"/>
            <a:ext cx="1844439" cy="1844438"/>
          </a:xfrm>
          <a:prstGeom prst="ellipse">
            <a:avLst/>
          </a:prstGeom>
          <a:solidFill>
            <a:schemeClr val="bg1">
              <a:alpha val="34000"/>
            </a:schemeClr>
          </a:solidFill>
          <a:ln w="28575">
            <a:solidFill>
              <a:schemeClr val="bg1"/>
            </a:solidFill>
          </a:ln>
          <a:effectLst>
            <a:outerShdw blurRad="266700" dist="965200" dir="8760000" algn="ctr" rotWithShape="0">
              <a:srgbClr val="000000">
                <a:alpha val="7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302213" y="1413971"/>
            <a:ext cx="1511835" cy="1511834"/>
          </a:xfrm>
          <a:prstGeom prst="ellipse">
            <a:avLst/>
          </a:prstGeom>
          <a:solidFill>
            <a:schemeClr val="bg1"/>
          </a:solidFill>
          <a:ln w="6350">
            <a:solidFill>
              <a:schemeClr val="bg1"/>
            </a:solidFill>
          </a:ln>
          <a:effectLst>
            <a:outerShdw blurRad="622300" dist="203200" dir="5400000" sx="74000" sy="74000" algn="ctr" rotWithShape="0">
              <a:srgbClr val="00000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518591" y="1662057"/>
            <a:ext cx="1079080" cy="1015663"/>
          </a:xfrm>
          <a:prstGeom prst="rect">
            <a:avLst/>
          </a:prstGeom>
          <a:noFill/>
        </p:spPr>
        <p:txBody>
          <a:bodyPr wrap="square" rtlCol="0">
            <a:spAutoFit/>
          </a:bodyPr>
          <a:lstStyle/>
          <a:p>
            <a:r>
              <a:rPr lang="en-US" altLang="zh-CN" sz="6000" dirty="0">
                <a:solidFill>
                  <a:schemeClr val="tx1">
                    <a:lumMod val="75000"/>
                    <a:lumOff val="25000"/>
                  </a:schemeClr>
                </a:solidFill>
                <a:latin typeface="微软雅黑" panose="020B0503020204020204" pitchFamily="34" charset="-122"/>
                <a:ea typeface="微软雅黑" panose="020B0503020204020204" pitchFamily="34" charset="-122"/>
              </a:rPr>
              <a:t>02</a:t>
            </a:r>
            <a:endParaRPr lang="zh-CN" altLang="en-US" sz="6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608282" y="4391301"/>
            <a:ext cx="6966857" cy="0"/>
          </a:xfrm>
          <a:prstGeom prst="line">
            <a:avLst/>
          </a:prstGeom>
          <a:ln>
            <a:solidFill>
              <a:schemeClr val="bg1"/>
            </a:solidFill>
          </a:ln>
          <a:effectLst>
            <a:outerShdw blurRad="241300" dist="127000" dir="5400000" algn="ctr" rotWithShape="0">
              <a:srgbClr val="000000">
                <a:alpha val="88000"/>
              </a:srgbClr>
            </a:outerShdw>
          </a:effectLst>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50244" y="3550436"/>
            <a:ext cx="1415772" cy="461665"/>
          </a:xfrm>
          <a:prstGeom prst="rect">
            <a:avLst/>
          </a:prstGeom>
          <a:noFill/>
          <a:effectLst>
            <a:outerShdw blurRad="241300" dist="127000" dir="5400000" algn="ctr" rotWithShape="0">
              <a:srgbClr val="000000">
                <a:alpha val="88000"/>
              </a:srgbClr>
            </a:outerShdw>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主要工作</a:t>
            </a:r>
          </a:p>
        </p:txBody>
      </p:sp>
      <p:sp>
        <p:nvSpPr>
          <p:cNvPr id="11" name="文本框 10"/>
          <p:cNvSpPr txBox="1"/>
          <p:nvPr/>
        </p:nvSpPr>
        <p:spPr>
          <a:xfrm>
            <a:off x="2083990" y="4629767"/>
            <a:ext cx="8015439" cy="1600438"/>
          </a:xfrm>
          <a:prstGeom prst="rect">
            <a:avLst/>
          </a:prstGeom>
          <a:noFill/>
          <a:effectLst>
            <a:outerShdw blurRad="241300" dist="127000" dir="5400000" algn="ctr" rotWithShape="0">
              <a:srgbClr val="000000">
                <a:alpha val="88000"/>
              </a:srgbClr>
            </a:outerShdw>
          </a:effectLst>
        </p:spPr>
        <p:txBody>
          <a:bodyPr wrap="square" rtlCol="0">
            <a:spAutoFit/>
          </a:bodyPr>
          <a:lstStyle/>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需求分析</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架构设计</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模块设计</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数据设计</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界面设计</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软件实现</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algn="ct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软件测试</a:t>
            </a:r>
          </a:p>
        </p:txBody>
      </p:sp>
    </p:spTree>
    <p:extLst>
      <p:ext uri="{BB962C8B-B14F-4D97-AF65-F5344CB8AC3E}">
        <p14:creationId xmlns:p14="http://schemas.microsoft.com/office/powerpoint/2010/main" val="129479860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47"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iterate type="wd">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2.1 </a:t>
            </a:r>
            <a:r>
              <a:rPr lang="zh-CN" altLang="en-US" sz="2400" dirty="0">
                <a:solidFill>
                  <a:schemeClr val="bg1"/>
                </a:solidFill>
                <a:latin typeface="微软雅黑" panose="020B0503020204020204" pitchFamily="34" charset="-122"/>
                <a:ea typeface="微软雅黑" panose="020B0503020204020204" pitchFamily="34" charset="-122"/>
              </a:rPr>
              <a:t>需求分析</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7"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系统</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用例</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50ACB2A2-B187-497F-9695-A06BE2DF4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1781" y="892857"/>
            <a:ext cx="6300989" cy="5840452"/>
          </a:xfrm>
          <a:prstGeom prst="rect">
            <a:avLst/>
          </a:prstGeom>
        </p:spPr>
      </p:pic>
    </p:spTree>
    <p:extLst>
      <p:ext uri="{BB962C8B-B14F-4D97-AF65-F5344CB8AC3E}">
        <p14:creationId xmlns:p14="http://schemas.microsoft.com/office/powerpoint/2010/main" val="72529480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2.2 </a:t>
            </a:r>
            <a:r>
              <a:rPr lang="zh-CN" altLang="en-US" sz="2400" dirty="0">
                <a:solidFill>
                  <a:schemeClr val="bg1"/>
                </a:solidFill>
                <a:latin typeface="微软雅黑" panose="020B0503020204020204" pitchFamily="34" charset="-122"/>
                <a:ea typeface="微软雅黑" panose="020B0503020204020204" pitchFamily="34" charset="-122"/>
              </a:rPr>
              <a:t>架构设计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7"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系统</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部署</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7" name="图片 6">
            <a:extLst>
              <a:ext uri="{FF2B5EF4-FFF2-40B4-BE49-F238E27FC236}">
                <a16:creationId xmlns:a16="http://schemas.microsoft.com/office/drawing/2014/main" id="{215CD919-196B-4B46-8408-9AF19EF7C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145" y="891870"/>
            <a:ext cx="6576894" cy="5662316"/>
          </a:xfrm>
          <a:prstGeom prst="rect">
            <a:avLst/>
          </a:prstGeom>
        </p:spPr>
      </p:pic>
    </p:spTree>
    <p:extLst>
      <p:ext uri="{BB962C8B-B14F-4D97-AF65-F5344CB8AC3E}">
        <p14:creationId xmlns:p14="http://schemas.microsoft.com/office/powerpoint/2010/main" val="23930531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800" decel="100000"/>
                                        <p:tgtEl>
                                          <p:spTgt spid="6"/>
                                        </p:tgtEl>
                                      </p:cBhvr>
                                    </p:animEffect>
                                    <p:anim calcmode="lin" valueType="num">
                                      <p:cBhvr>
                                        <p:cTn id="14" dur="800" decel="100000" fill="hold"/>
                                        <p:tgtEl>
                                          <p:spTgt spid="6"/>
                                        </p:tgtEl>
                                        <p:attrNameLst>
                                          <p:attrName>style.rotation</p:attrName>
                                        </p:attrNameLst>
                                      </p:cBhvr>
                                      <p:tavLst>
                                        <p:tav tm="0">
                                          <p:val>
                                            <p:fltVal val="-90"/>
                                          </p:val>
                                        </p:tav>
                                        <p:tav tm="100000">
                                          <p:val>
                                            <p:fltVal val="0"/>
                                          </p:val>
                                        </p:tav>
                                      </p:tavLst>
                                    </p:anim>
                                    <p:anim calcmode="lin" valueType="num">
                                      <p:cBhvr>
                                        <p:cTn id="15" dur="800" decel="100000" fill="hold"/>
                                        <p:tgtEl>
                                          <p:spTgt spid="6"/>
                                        </p:tgtEl>
                                        <p:attrNameLst>
                                          <p:attrName>ppt_x</p:attrName>
                                        </p:attrNameLst>
                                      </p:cBhvr>
                                      <p:tavLst>
                                        <p:tav tm="0">
                                          <p:val>
                                            <p:strVal val="#ppt_x+0.4"/>
                                          </p:val>
                                        </p:tav>
                                        <p:tav tm="100000">
                                          <p:val>
                                            <p:strVal val="#ppt_x-0.05"/>
                                          </p:val>
                                        </p:tav>
                                      </p:tavLst>
                                    </p:anim>
                                    <p:anim calcmode="lin" valueType="num">
                                      <p:cBhvr>
                                        <p:cTn id="16" dur="800" decel="100000" fill="hold"/>
                                        <p:tgtEl>
                                          <p:spTgt spid="6"/>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文本框 8"/>
          <p:cNvSpPr txBox="1"/>
          <p:nvPr/>
        </p:nvSpPr>
        <p:spPr>
          <a:xfrm>
            <a:off x="776220" y="431192"/>
            <a:ext cx="1943161"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2.2 </a:t>
            </a:r>
            <a:r>
              <a:rPr lang="zh-CN" altLang="en-US" sz="2400" dirty="0">
                <a:solidFill>
                  <a:schemeClr val="bg1"/>
                </a:solidFill>
                <a:latin typeface="微软雅黑" panose="020B0503020204020204" pitchFamily="34" charset="-122"/>
                <a:ea typeface="微软雅黑" panose="020B0503020204020204" pitchFamily="34" charset="-122"/>
              </a:rPr>
              <a:t>架构设计</a:t>
            </a:r>
          </a:p>
        </p:txBody>
      </p:sp>
      <p:grpSp>
        <p:nvGrpSpPr>
          <p:cNvPr id="6" name="组合 5">
            <a:extLst>
              <a:ext uri="{FF2B5EF4-FFF2-40B4-BE49-F238E27FC236}">
                <a16:creationId xmlns:a16="http://schemas.microsoft.com/office/drawing/2014/main" id="{3EF9E290-B7FA-48E8-8E5B-CA3FEA7AC11B}"/>
              </a:ext>
            </a:extLst>
          </p:cNvPr>
          <p:cNvGrpSpPr/>
          <p:nvPr/>
        </p:nvGrpSpPr>
        <p:grpSpPr>
          <a:xfrm rot="1952702">
            <a:off x="9196723" y="741100"/>
            <a:ext cx="1934633" cy="1940984"/>
            <a:chOff x="6291498" y="2035875"/>
            <a:chExt cx="1934633" cy="1940984"/>
          </a:xfrm>
        </p:grpSpPr>
        <p:sp>
          <p:nvSpPr>
            <p:cNvPr id="55" name="Freeform 6">
              <a:extLst>
                <a:ext uri="{FF2B5EF4-FFF2-40B4-BE49-F238E27FC236}">
                  <a16:creationId xmlns:a16="http://schemas.microsoft.com/office/drawing/2014/main" id="{F9779548-1205-4876-8DC4-8A47C8AF4DF4}"/>
                </a:ext>
              </a:extLst>
            </p:cNvPr>
            <p:cNvSpPr>
              <a:spLocks noEditPoints="1"/>
            </p:cNvSpPr>
            <p:nvPr/>
          </p:nvSpPr>
          <p:spPr bwMode="auto">
            <a:xfrm>
              <a:off x="6291498" y="2035875"/>
              <a:ext cx="1934633" cy="1940984"/>
            </a:xfrm>
            <a:custGeom>
              <a:avLst/>
              <a:gdLst>
                <a:gd name="T0" fmla="*/ 307 w 614"/>
                <a:gd name="T1" fmla="*/ 615 h 615"/>
                <a:gd name="T2" fmla="*/ 614 w 614"/>
                <a:gd name="T3" fmla="*/ 308 h 615"/>
                <a:gd name="T4" fmla="*/ 307 w 614"/>
                <a:gd name="T5" fmla="*/ 0 h 615"/>
                <a:gd name="T6" fmla="*/ 0 w 614"/>
                <a:gd name="T7" fmla="*/ 308 h 615"/>
                <a:gd name="T8" fmla="*/ 0 w 614"/>
                <a:gd name="T9" fmla="*/ 615 h 615"/>
                <a:gd name="T10" fmla="*/ 307 w 614"/>
                <a:gd name="T11" fmla="*/ 615 h 615"/>
                <a:gd name="T12" fmla="*/ 60 w 614"/>
                <a:gd name="T13" fmla="*/ 536 h 615"/>
                <a:gd name="T14" fmla="*/ 83 w 614"/>
                <a:gd name="T15" fmla="*/ 560 h 615"/>
                <a:gd name="T16" fmla="*/ 60 w 614"/>
                <a:gd name="T17" fmla="*/ 583 h 615"/>
                <a:gd name="T18" fmla="*/ 36 w 614"/>
                <a:gd name="T19" fmla="*/ 560 h 615"/>
                <a:gd name="T20" fmla="*/ 60 w 614"/>
                <a:gd name="T21" fmla="*/ 536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4" h="615">
                  <a:moveTo>
                    <a:pt x="307" y="615"/>
                  </a:moveTo>
                  <a:cubicBezTo>
                    <a:pt x="477" y="615"/>
                    <a:pt x="614" y="477"/>
                    <a:pt x="614" y="308"/>
                  </a:cubicBezTo>
                  <a:cubicBezTo>
                    <a:pt x="614" y="138"/>
                    <a:pt x="477" y="0"/>
                    <a:pt x="307" y="0"/>
                  </a:cubicBezTo>
                  <a:cubicBezTo>
                    <a:pt x="137" y="0"/>
                    <a:pt x="0" y="138"/>
                    <a:pt x="0" y="308"/>
                  </a:cubicBezTo>
                  <a:cubicBezTo>
                    <a:pt x="0" y="615"/>
                    <a:pt x="0" y="615"/>
                    <a:pt x="0" y="615"/>
                  </a:cubicBezTo>
                  <a:lnTo>
                    <a:pt x="307" y="615"/>
                  </a:lnTo>
                  <a:close/>
                  <a:moveTo>
                    <a:pt x="60" y="536"/>
                  </a:moveTo>
                  <a:cubicBezTo>
                    <a:pt x="72" y="536"/>
                    <a:pt x="83" y="547"/>
                    <a:pt x="83" y="560"/>
                  </a:cubicBezTo>
                  <a:cubicBezTo>
                    <a:pt x="83" y="572"/>
                    <a:pt x="72" y="583"/>
                    <a:pt x="60" y="583"/>
                  </a:cubicBezTo>
                  <a:cubicBezTo>
                    <a:pt x="47" y="583"/>
                    <a:pt x="36" y="572"/>
                    <a:pt x="36" y="560"/>
                  </a:cubicBezTo>
                  <a:cubicBezTo>
                    <a:pt x="36" y="547"/>
                    <a:pt x="47" y="536"/>
                    <a:pt x="60" y="536"/>
                  </a:cubicBezTo>
                  <a:close/>
                </a:path>
              </a:pathLst>
            </a:custGeom>
            <a:solidFill>
              <a:schemeClr val="bg1"/>
            </a:solidFill>
            <a:ln>
              <a:noFill/>
            </a:ln>
            <a:effectLst>
              <a:outerShdw blurRad="381000" dist="419100" dir="5040000" algn="ctr" rotWithShape="0">
                <a:srgbClr val="000000">
                  <a:alpha val="61000"/>
                </a:srgbClr>
              </a:outerShdw>
            </a:effec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zh-CN" altLang="en-US" sz="2400">
                <a:solidFill>
                  <a:prstClr val="black"/>
                </a:solidFill>
              </a:endParaRPr>
            </a:p>
          </p:txBody>
        </p:sp>
        <p:sp>
          <p:nvSpPr>
            <p:cNvPr id="56" name="矩形 55">
              <a:extLst>
                <a:ext uri="{FF2B5EF4-FFF2-40B4-BE49-F238E27FC236}">
                  <a16:creationId xmlns:a16="http://schemas.microsoft.com/office/drawing/2014/main" id="{76A194A2-391B-47BC-8BDA-97536E39607C}"/>
                </a:ext>
              </a:extLst>
            </p:cNvPr>
            <p:cNvSpPr/>
            <p:nvPr/>
          </p:nvSpPr>
          <p:spPr>
            <a:xfrm>
              <a:off x="6714257" y="2374205"/>
              <a:ext cx="1143262" cy="1241237"/>
            </a:xfrm>
            <a:prstGeom prst="rect">
              <a:avLst/>
            </a:prstGeom>
          </p:spPr>
          <p:txBody>
            <a:bodyPr wrap="none">
              <a:spAutoFit/>
            </a:bodyPr>
            <a:lstStyle/>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系统</a:t>
              </a:r>
              <a:endParaRPr lang="en-US" altLang="zh-CN"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defTabSz="1219170" eaLnBrk="0" fontAlgn="base" hangingPunct="0">
                <a:spcBef>
                  <a:spcPct val="0"/>
                </a:spcBef>
                <a:spcAft>
                  <a:spcPct val="0"/>
                </a:spcAft>
              </a:pPr>
              <a:r>
                <a:rPr lang="zh-CN" altLang="en-US" sz="3733"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构件</a:t>
              </a:r>
              <a:endParaRPr lang="zh-CN" altLang="en-US" sz="8800" b="1" dirty="0">
                <a:solidFill>
                  <a:schemeClr val="tx1">
                    <a:lumMod val="75000"/>
                    <a:lumOff val="25000"/>
                  </a:schemeClr>
                </a:solidFill>
                <a:latin typeface="Arial" panose="020B0604020202020204" pitchFamily="34" charset="0"/>
                <a:cs typeface="Arial" panose="020B0604020202020204" pitchFamily="34" charset="0"/>
              </a:endParaRPr>
            </a:p>
          </p:txBody>
        </p:sp>
      </p:grpSp>
      <p:pic>
        <p:nvPicPr>
          <p:cNvPr id="3" name="图片 2">
            <a:extLst>
              <a:ext uri="{FF2B5EF4-FFF2-40B4-BE49-F238E27FC236}">
                <a16:creationId xmlns:a16="http://schemas.microsoft.com/office/drawing/2014/main" id="{A1354291-CF64-491E-963E-7D8A02DEF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309" y="1045257"/>
            <a:ext cx="7710411" cy="5621712"/>
          </a:xfrm>
          <a:prstGeom prst="rect">
            <a:avLst/>
          </a:prstGeom>
        </p:spPr>
      </p:pic>
      <p:pic>
        <p:nvPicPr>
          <p:cNvPr id="10" name="图片 9">
            <a:extLst>
              <a:ext uri="{FF2B5EF4-FFF2-40B4-BE49-F238E27FC236}">
                <a16:creationId xmlns:a16="http://schemas.microsoft.com/office/drawing/2014/main" id="{E03DECAD-18D1-4177-B0CF-C8E4A8A0CD62}"/>
              </a:ext>
            </a:extLst>
          </p:cNvPr>
          <p:cNvPicPr>
            <a:picLocks noChangeAspect="1"/>
          </p:cNvPicPr>
          <p:nvPr/>
        </p:nvPicPr>
        <p:blipFill>
          <a:blip r:embed="rId5"/>
          <a:stretch>
            <a:fillRect/>
          </a:stretch>
        </p:blipFill>
        <p:spPr>
          <a:xfrm>
            <a:off x="6257906" y="2873710"/>
            <a:ext cx="5761219" cy="3863675"/>
          </a:xfrm>
          <a:prstGeom prst="rect">
            <a:avLst/>
          </a:prstGeom>
          <a:ln w="38100">
            <a:solidFill>
              <a:srgbClr val="FF0000"/>
            </a:solidFill>
          </a:ln>
        </p:spPr>
      </p:pic>
      <p:sp>
        <p:nvSpPr>
          <p:cNvPr id="11" name="矩形 10">
            <a:extLst>
              <a:ext uri="{FF2B5EF4-FFF2-40B4-BE49-F238E27FC236}">
                <a16:creationId xmlns:a16="http://schemas.microsoft.com/office/drawing/2014/main" id="{59CC7FF6-2EEB-4B84-A71F-16A115065A5B}"/>
              </a:ext>
            </a:extLst>
          </p:cNvPr>
          <p:cNvSpPr/>
          <p:nvPr/>
        </p:nvSpPr>
        <p:spPr>
          <a:xfrm>
            <a:off x="1639480" y="3722207"/>
            <a:ext cx="2503895" cy="1849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直角上 12">
            <a:extLst>
              <a:ext uri="{FF2B5EF4-FFF2-40B4-BE49-F238E27FC236}">
                <a16:creationId xmlns:a16="http://schemas.microsoft.com/office/drawing/2014/main" id="{2E2AB748-A6C6-4F02-9D97-1391757FC89C}"/>
              </a:ext>
            </a:extLst>
          </p:cNvPr>
          <p:cNvSpPr/>
          <p:nvPr/>
        </p:nvSpPr>
        <p:spPr>
          <a:xfrm rot="5400000">
            <a:off x="4289292" y="4098813"/>
            <a:ext cx="451812" cy="3428270"/>
          </a:xfrm>
          <a:prstGeom prst="ben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037713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1500"/>
                                        <p:tgtEl>
                                          <p:spTgt spid="11"/>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9" presetClass="emph" presetSubtype="0" nodeType="withEffect">
                                  <p:stCondLst>
                                    <p:cond delay="0"/>
                                  </p:stCondLst>
                                  <p:endCondLst>
                                    <p:cond evt="onNext" delay="0">
                                      <p:tgtEl>
                                        <p:sldTgt/>
                                      </p:tgtEl>
                                    </p:cond>
                                  </p:endCondLst>
                                  <p:childTnLst>
                                    <p:set>
                                      <p:cBhvr>
                                        <p:cTn id="32" dur="indefinite"/>
                                        <p:tgtEl>
                                          <p:spTgt spid="3"/>
                                        </p:tgtEl>
                                        <p:attrNameLst>
                                          <p:attrName>style.opacity</p:attrName>
                                        </p:attrNameLst>
                                      </p:cBhvr>
                                      <p:to>
                                        <p:strVal val="0.5"/>
                                      </p:to>
                                    </p:set>
                                    <p:animEffect filter="image" prLst="opacity: 0.5">
                                      <p:cBhvr rctx="IE">
                                        <p:cTn id="33" dur="indefinite"/>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827</Words>
  <Application>Microsoft Office PowerPoint</Application>
  <PresentationFormat>宽屏</PresentationFormat>
  <Paragraphs>251</Paragraphs>
  <Slides>30</Slides>
  <Notes>30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宋体</vt:lpstr>
      <vt:lpstr>微软雅黑</vt:lpstr>
      <vt:lpstr>Arial</vt:lpstr>
      <vt:lpstr>Arial Black</vt:lpstr>
      <vt:lpstr>Calibri</vt:lpstr>
      <vt:lpstr>Calibri Light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lastModifiedBy>李浩然</cp:lastModifiedBy>
  <cp:revision>256</cp:revision>
  <dcterms:created xsi:type="dcterms:W3CDTF">2016-07-15T05:28:08Z</dcterms:created>
  <dcterms:modified xsi:type="dcterms:W3CDTF">2017-06-05T10:19:46Z</dcterms:modified>
</cp:coreProperties>
</file>